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2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70" r:id="rId6"/>
    <p:sldId id="261" r:id="rId7"/>
    <p:sldId id="271" r:id="rId8"/>
    <p:sldId id="262" r:id="rId9"/>
    <p:sldId id="274" r:id="rId10"/>
    <p:sldId id="263" r:id="rId11"/>
    <p:sldId id="265" r:id="rId12"/>
    <p:sldId id="272" r:id="rId13"/>
    <p:sldId id="279" r:id="rId14"/>
    <p:sldId id="268" r:id="rId15"/>
    <p:sldId id="267" r:id="rId16"/>
    <p:sldId id="266" r:id="rId17"/>
    <p:sldId id="278" r:id="rId18"/>
    <p:sldId id="280" r:id="rId19"/>
    <p:sldId id="281" r:id="rId20"/>
    <p:sldId id="269" r:id="rId21"/>
    <p:sldId id="273" r:id="rId22"/>
    <p:sldId id="282" r:id="rId23"/>
    <p:sldId id="283" r:id="rId24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4E0A6"/>
    <a:srgbClr val="029676"/>
    <a:srgbClr val="008000"/>
    <a:srgbClr val="FFFFCC"/>
    <a:srgbClr val="FFFF99"/>
    <a:srgbClr val="72B3E4"/>
    <a:srgbClr val="FFE1E1"/>
    <a:srgbClr val="FF99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90" autoAdjust="0"/>
  </p:normalViewPr>
  <p:slideViewPr>
    <p:cSldViewPr snapToGrid="0">
      <p:cViewPr varScale="1">
        <p:scale>
          <a:sx n="73" d="100"/>
          <a:sy n="73" d="100"/>
        </p:scale>
        <p:origin x="54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87617946551885E-2"/>
          <c:y val="4.3582366713454859E-3"/>
          <c:w val="0.77604687763261648"/>
          <c:h val="0.94162567419360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-4.4604634790333291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D06-4B9E-BF41-24A4C7C5296D}"/>
                </c:ext>
              </c:extLst>
            </c:dLbl>
            <c:dLbl>
              <c:idx val="1"/>
              <c:layout>
                <c:manualLayout>
                  <c:x val="-1.0036042827825008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D06-4B9E-BF41-24A4C7C529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Закон о бюджете </c:v>
                </c:pt>
                <c:pt idx="1">
                  <c:v>Уточненный план</c:v>
                </c:pt>
                <c:pt idx="2">
                  <c:v>ФАКТ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60272.843000000001</c:v>
                </c:pt>
                <c:pt idx="1">
                  <c:v>60272.843000000001</c:v>
                </c:pt>
                <c:pt idx="2">
                  <c:v>63094.5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46-4C09-8D21-AF25A7C1869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2.3417433264924906E-2"/>
                  <c:y val="-4.46998632958512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146-4C09-8D21-AF25A7C1869F}"/>
                </c:ext>
              </c:extLst>
            </c:dLbl>
            <c:dLbl>
              <c:idx val="1"/>
              <c:layout>
                <c:manualLayout>
                  <c:x val="2.1187201525408265E-2"/>
                  <c:y val="-4.46998632958511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146-4C09-8D21-AF25A7C1869F}"/>
                </c:ext>
              </c:extLst>
            </c:dLbl>
            <c:dLbl>
              <c:idx val="2"/>
              <c:layout>
                <c:manualLayout>
                  <c:x val="2.2302317395166513E-2"/>
                  <c:y val="-4.46998632958511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146-4C09-8D21-AF25A7C186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Закон о бюджете </c:v>
                </c:pt>
                <c:pt idx="1">
                  <c:v>Уточненный план</c:v>
                </c:pt>
                <c:pt idx="2">
                  <c:v>ФАКТ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62986.400000000001</c:v>
                </c:pt>
                <c:pt idx="1">
                  <c:v>64693.599999999999</c:v>
                </c:pt>
                <c:pt idx="2">
                  <c:v>63117.3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46-4C09-8D21-AF25A7C1869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Lbls>
            <c:dLbl>
              <c:idx val="0"/>
              <c:layout>
                <c:manualLayout>
                  <c:x val="4.4604634790333195E-3"/>
                  <c:y val="-2.01149384831328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A9-40FD-8954-91D1F60B8799}"/>
                </c:ext>
              </c:extLst>
            </c:dLbl>
            <c:dLbl>
              <c:idx val="1"/>
              <c:layout>
                <c:manualLayout>
                  <c:x val="1.4496506306858207E-2"/>
                  <c:y val="-1.78799453183404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A9-40FD-8954-91D1F60B879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Закон о бюджете </c:v>
                </c:pt>
                <c:pt idx="1">
                  <c:v>Уточненный план</c:v>
                </c:pt>
                <c:pt idx="2">
                  <c:v>ФАКТ</c:v>
                </c:pt>
              </c:strCache>
            </c:strRef>
          </c:cat>
          <c:val>
            <c:numRef>
              <c:f>Лист1!$D$2:$D$4</c:f>
              <c:numCache>
                <c:formatCode>#,##0.0</c:formatCode>
                <c:ptCount val="3"/>
                <c:pt idx="0">
                  <c:v>-2713.5570000000007</c:v>
                </c:pt>
                <c:pt idx="1">
                  <c:v>-2713.5570000000007</c:v>
                </c:pt>
                <c:pt idx="2">
                  <c:v>-22.80000000000291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146-4C09-8D21-AF25A7C186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1658832"/>
        <c:axId val="361658416"/>
      </c:barChart>
      <c:catAx>
        <c:axId val="36165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61658416"/>
        <c:crosses val="autoZero"/>
        <c:auto val="1"/>
        <c:lblAlgn val="ctr"/>
        <c:lblOffset val="100"/>
        <c:noMultiLvlLbl val="0"/>
      </c:catAx>
      <c:valAx>
        <c:axId val="3616584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36165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700675212004915"/>
          <c:y val="0.28624208601239209"/>
          <c:w val="0.16944611675376087"/>
          <c:h val="0.260000802485734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862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Доля ГД в налоговых и неналоговых доходах республиканского бюджета КБР в 2023 году</a:t>
            </a:r>
          </a:p>
        </c:rich>
      </c:tx>
      <c:layout>
        <c:manualLayout>
          <c:xMode val="edge"/>
          <c:yMode val="edge"/>
          <c:x val="0.1142320943160751"/>
          <c:y val="2.4799347406149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862" b="0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385155362198739"/>
          <c:y val="0.30755710357305133"/>
          <c:w val="0.5464545227409725"/>
          <c:h val="0.514122949826298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ГД в налоговых и неналоговых доходах республиканского бюджета КБР в 2023 году</c:v>
                </c:pt>
              </c:strCache>
            </c:strRef>
          </c:tx>
          <c:dPt>
            <c:idx val="0"/>
            <c:bubble3D val="0"/>
            <c:spPr>
              <a:solidFill>
                <a:srgbClr val="FF66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FE12-456A-80BC-BEE8EDE1EC31}"/>
              </c:ext>
            </c:extLst>
          </c:dPt>
          <c:dPt>
            <c:idx val="1"/>
            <c:bubble3D val="0"/>
            <c:spPr>
              <a:solidFill>
                <a:srgbClr val="008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E12-456A-80BC-BEE8EDE1EC31}"/>
              </c:ext>
            </c:extLst>
          </c:dPt>
          <c:dLbls>
            <c:dLbl>
              <c:idx val="0"/>
              <c:layout>
                <c:manualLayout>
                  <c:x val="-0.16455930260313534"/>
                  <c:y val="1.4796618501582424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4C382181-1EC4-4E50-813B-737C33A28D03}" type="PERCENTAGE">
                      <a:rPr lang="en-US" smtClean="0"/>
                      <a:pPr>
                        <a:defRPr sz="1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64721795445045"/>
                      <c:h val="7.780795248679361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E12-456A-80BC-BEE8EDE1EC3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12-456A-80BC-BEE8EDE1EC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Государственный долг</c:v>
                </c:pt>
                <c:pt idx="1">
                  <c:v>Налоговые и 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43.2</c:v>
                </c:pt>
                <c:pt idx="1">
                  <c:v>56.8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12-456A-80BC-BEE8EDE1EC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12097.4</c:v>
                </c:pt>
                <c:pt idx="1">
                  <c:v>13712.8</c:v>
                </c:pt>
                <c:pt idx="2">
                  <c:v>16194.8</c:v>
                </c:pt>
                <c:pt idx="3">
                  <c:v>17901.928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8A-4F4D-ACF2-70B7FEF3B2B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38732.800000000003</c:v>
                </c:pt>
                <c:pt idx="1">
                  <c:v>38198.1</c:v>
                </c:pt>
                <c:pt idx="2">
                  <c:v>48586.6</c:v>
                </c:pt>
                <c:pt idx="3">
                  <c:v>45192.597999999998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B1-4CCC-AF4A-E13FD94887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08003808"/>
        <c:axId val="408005472"/>
      </c:barChart>
      <c:catAx>
        <c:axId val="40800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408005472"/>
        <c:crosses val="autoZero"/>
        <c:auto val="1"/>
        <c:lblAlgn val="ctr"/>
        <c:lblOffset val="100"/>
        <c:noMultiLvlLbl val="0"/>
      </c:catAx>
      <c:valAx>
        <c:axId val="408005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08003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54330374253497"/>
          <c:y val="0.24538546384507259"/>
          <c:w val="0.35242915038803285"/>
          <c:h val="0.3879500871302103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5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2">
                  <a:lumMod val="90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A2E-430E-98BB-AD122C92C8D1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A2E-430E-98BB-AD122C92C8D1}"/>
              </c:ext>
            </c:extLst>
          </c:dPt>
          <c:dPt>
            <c:idx val="2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A2E-430E-98BB-AD122C92C8D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A2E-430E-98BB-AD122C92C8D1}"/>
              </c:ext>
            </c:extLst>
          </c:dPt>
          <c:dPt>
            <c:idx val="4"/>
            <c:bubble3D val="0"/>
            <c:spPr>
              <a:solidFill>
                <a:srgbClr val="FF6600"/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A2E-430E-98BB-AD122C92C8D1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A2E-430E-98BB-AD122C92C8D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accent5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A2E-430E-98BB-AD122C92C8D1}"/>
              </c:ext>
            </c:extLst>
          </c:dPt>
          <c:dLbls>
            <c:dLbl>
              <c:idx val="0"/>
              <c:layout>
                <c:manualLayout>
                  <c:x val="0.12595097654301612"/>
                  <c:y val="6.84413967137114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A2E-430E-98BB-AD122C92C8D1}"/>
                </c:ext>
              </c:extLst>
            </c:dLbl>
            <c:dLbl>
              <c:idx val="1"/>
              <c:layout>
                <c:manualLayout>
                  <c:x val="9.5669888265907596E-2"/>
                  <c:y val="6.53787389957010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A2E-430E-98BB-AD122C92C8D1}"/>
                </c:ext>
              </c:extLst>
            </c:dLbl>
            <c:dLbl>
              <c:idx val="2"/>
              <c:layout>
                <c:manualLayout>
                  <c:x val="-0.10757774398727446"/>
                  <c:y val="5.33636576604716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A2E-430E-98BB-AD122C92C8D1}"/>
                </c:ext>
              </c:extLst>
            </c:dLbl>
            <c:dLbl>
              <c:idx val="3"/>
              <c:layout>
                <c:manualLayout>
                  <c:x val="-0.10651193967420759"/>
                  <c:y val="-7.099776420592314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A2E-430E-98BB-AD122C92C8D1}"/>
                </c:ext>
              </c:extLst>
            </c:dLbl>
            <c:dLbl>
              <c:idx val="4"/>
              <c:layout>
                <c:manualLayout>
                  <c:x val="-7.5011594607034701E-2"/>
                  <c:y val="-7.556503633165374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A2E-430E-98BB-AD122C92C8D1}"/>
                </c:ext>
              </c:extLst>
            </c:dLbl>
            <c:dLbl>
              <c:idx val="5"/>
              <c:layout>
                <c:manualLayout>
                  <c:x val="-2.4616502903172872E-2"/>
                  <c:y val="-8.7364090229086727E-2"/>
                </c:manualLayout>
              </c:layout>
              <c:numFmt formatCode="0.0%" sourceLinked="0"/>
              <c:spPr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5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8452459777651894E-2"/>
                      <c:h val="3.095498512210559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A2E-430E-98BB-AD122C92C8D1}"/>
                </c:ext>
              </c:extLst>
            </c:dLbl>
            <c:dLbl>
              <c:idx val="6"/>
              <c:layout>
                <c:manualLayout>
                  <c:x val="7.4350979109872539E-2"/>
                  <c:y val="-8.2141029698250032E-2"/>
                </c:manualLayout>
              </c:layout>
              <c:numFmt formatCode="0.00%" sourceLinked="0"/>
              <c:spPr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5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A2E-430E-98BB-AD122C92C8D1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5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Акцизы 3 975,3 млн рублей</c:v>
                </c:pt>
                <c:pt idx="1">
                  <c:v>НДФЛ 4 973,3 млн рублей</c:v>
                </c:pt>
                <c:pt idx="2">
                  <c:v>Налог на имущество 2 068,0 млн рублей</c:v>
                </c:pt>
                <c:pt idx="3">
                  <c:v>Налог на прибыль организации 2 790,9 млн рублей</c:v>
                </c:pt>
                <c:pt idx="4">
                  <c:v>Налог на совокупный доход 1 444,8 млн рублей</c:v>
                </c:pt>
                <c:pt idx="5">
                  <c:v>Государственная пошлина 85,2  млн рублей</c:v>
                </c:pt>
                <c:pt idx="6">
                  <c:v>Налоги, сборы и регулярные платежи за пользование природными ресурсами 15,5 млн рублей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3975.3</c:v>
                </c:pt>
                <c:pt idx="1">
                  <c:v>4973.3</c:v>
                </c:pt>
                <c:pt idx="2">
                  <c:v>2067.96</c:v>
                </c:pt>
                <c:pt idx="3">
                  <c:v>2790.9</c:v>
                </c:pt>
                <c:pt idx="4">
                  <c:v>1444.8</c:v>
                </c:pt>
                <c:pt idx="5">
                  <c:v>85.2</c:v>
                </c:pt>
                <c:pt idx="6">
                  <c:v>15.5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A2E-430E-98BB-AD122C92C8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66309108292165675"/>
          <c:w val="1"/>
          <c:h val="0.335277794331604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-100" baseline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kern="1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Структура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800" b="1" i="0" u="none" strike="noStrike" kern="1200" spc="0" baseline="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неналоговых доходов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2926618393720076E-2"/>
          <c:y val="0.2280257417646627"/>
          <c:w val="0.4100266646038363"/>
          <c:h val="0.4748312586845957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Струтура налоговых доходов</c:v>
                </c:pt>
              </c:strCache>
            </c:strRef>
          </c:tx>
          <c:spPr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6AA0-41C5-878C-057CA3D363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21D7-4164-83F0-A1306763CFA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6AA0-41C5-878C-057CA3D36336}"/>
              </c:ext>
            </c:extLst>
          </c:dPt>
          <c:dPt>
            <c:idx val="3"/>
            <c:bubble3D val="0"/>
            <c:spPr>
              <a:solidFill>
                <a:srgbClr val="FF6600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6AA0-41C5-878C-057CA3D3633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F775-4F77-9306-50B9188D99D0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2-F775-4F77-9306-50B9188D99D0}"/>
              </c:ext>
            </c:extLst>
          </c:dPt>
          <c:dLbls>
            <c:dLbl>
              <c:idx val="2"/>
              <c:layout>
                <c:manualLayout>
                  <c:x val="-9.6026308067634861E-2"/>
                  <c:y val="-7.140093179018350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AA0-41C5-878C-057CA3D36336}"/>
                </c:ext>
              </c:extLst>
            </c:dLbl>
            <c:dLbl>
              <c:idx val="3"/>
              <c:layout>
                <c:manualLayout>
                  <c:x val="-8.6793009214977679E-2"/>
                  <c:y val="-9.835592984025395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AA0-41C5-878C-057CA3D36336}"/>
                </c:ext>
              </c:extLst>
            </c:dLbl>
            <c:dLbl>
              <c:idx val="4"/>
              <c:layout>
                <c:manualLayout>
                  <c:x val="-1.1931792348526938E-2"/>
                  <c:y val="-0.1204815686189985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500" b="1" i="0" u="none" strike="noStrike" kern="1200" baseline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r>
                      <a:rPr lang="en-US" dirty="0"/>
                      <a:t>0,01%</a:t>
                    </a:r>
                  </a:p>
                </c:rich>
              </c:tx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75-4F77-9306-50B9188D99D0}"/>
                </c:ext>
              </c:extLst>
            </c:dLbl>
            <c:dLbl>
              <c:idx val="5"/>
              <c:layout>
                <c:manualLayout>
                  <c:x val="6.912530038446997E-2"/>
                  <c:y val="-0.10985226336644734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775-4F77-9306-50B9188D99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имущества, находящегося в государственной и муниципальной собственности 1 276,4 млн рублей</c:v>
                </c:pt>
                <c:pt idx="1">
                  <c:v>Штрафы, санкции, возмещение ущерба 911,8 млн рублей</c:v>
                </c:pt>
                <c:pt idx="2">
                  <c:v>Доходы от оказания платных услуг (работ) и компенсации затрат государства 282,2 млн рублей</c:v>
                </c:pt>
                <c:pt idx="3">
                  <c:v>Доходы от продажи материальных и нематериальных активов 34,3 млн рублей</c:v>
                </c:pt>
                <c:pt idx="4">
                  <c:v>Платежи при пользовании природными ресурсами 22,7 млн рублей</c:v>
                </c:pt>
                <c:pt idx="5">
                  <c:v>Прочие неналоговые доходы 20,5 млн рублей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1276.4000000000001</c:v>
                </c:pt>
                <c:pt idx="1">
                  <c:v>911.8</c:v>
                </c:pt>
                <c:pt idx="2">
                  <c:v>282.2</c:v>
                </c:pt>
                <c:pt idx="3">
                  <c:v>34.299999999999997</c:v>
                </c:pt>
                <c:pt idx="4">
                  <c:v>22.7</c:v>
                </c:pt>
                <c:pt idx="5">
                  <c:v>20.5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75-4F77-9306-50B9188D99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41219208859110118"/>
          <c:y val="8.4177517008841699E-2"/>
          <c:w val="0.58572213147386043"/>
          <c:h val="0.915822482991158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balanced" dir="t">
                <a:rot lat="0" lon="0" rev="8700000"/>
              </a:lightRig>
            </a:scene3d>
            <a:sp3d>
              <a:bevelT w="190500" h="381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48708.5</c:v>
                </c:pt>
                <c:pt idx="1">
                  <c:v>50221</c:v>
                </c:pt>
                <c:pt idx="2">
                  <c:v>63113.8</c:v>
                </c:pt>
                <c:pt idx="3">
                  <c:v>63117.3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8A-4F4D-ACF2-70B7FEF3B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8003808"/>
        <c:axId val="408005472"/>
      </c:barChart>
      <c:catAx>
        <c:axId val="40800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408005472"/>
        <c:crosses val="autoZero"/>
        <c:auto val="1"/>
        <c:lblAlgn val="ctr"/>
        <c:lblOffset val="100"/>
        <c:noMultiLvlLbl val="0"/>
      </c:catAx>
      <c:valAx>
        <c:axId val="4080054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408003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3737090218926295E-2"/>
          <c:y val="9.162584089143562E-2"/>
          <c:w val="0.47326565194741971"/>
          <c:h val="0.68700512342803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6">
                  <a:lumMod val="50000"/>
                </a:schemeClr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4CB-4DB9-A8C9-AE1A0503D70E}"/>
              </c:ext>
            </c:extLst>
          </c:dPt>
          <c:dPt>
            <c:idx val="1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4CB-4DB9-A8C9-AE1A0503D70E}"/>
              </c:ext>
            </c:extLst>
          </c:dPt>
          <c:dPt>
            <c:idx val="2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4CB-4DB9-A8C9-AE1A0503D70E}"/>
              </c:ext>
            </c:extLst>
          </c:dPt>
          <c:dPt>
            <c:idx val="3"/>
            <c:bubble3D val="0"/>
            <c:explosion val="1"/>
            <c:spPr>
              <a:solidFill>
                <a:srgbClr val="FF6600"/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14CB-4DB9-A8C9-AE1A0503D70E}"/>
              </c:ext>
            </c:extLst>
          </c:dPt>
          <c:dPt>
            <c:idx val="4"/>
            <c:bubble3D val="0"/>
            <c:spPr>
              <a:solidFill>
                <a:srgbClr val="FFFF99"/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14CB-4DB9-A8C9-AE1A0503D70E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4CB-4DB9-A8C9-AE1A0503D70E}"/>
              </c:ext>
            </c:extLst>
          </c:dPt>
          <c:dPt>
            <c:idx val="6"/>
            <c:bubble3D val="0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accent6">
                    <a:lumMod val="50000"/>
                  </a:schemeClr>
                </a:solidFill>
              </a:ln>
              <a:effectLst/>
              <a:sp3d contourW="25400">
                <a:contourClr>
                  <a:schemeClr val="accent6">
                    <a:lumMod val="5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14CB-4DB9-A8C9-AE1A0503D70E}"/>
              </c:ext>
            </c:extLst>
          </c:dPt>
          <c:dLbls>
            <c:dLbl>
              <c:idx val="0"/>
              <c:layout>
                <c:manualLayout>
                  <c:x val="2.192714832559765E-2"/>
                  <c:y val="-3.921151198665342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4CB-4DB9-A8C9-AE1A0503D70E}"/>
                </c:ext>
              </c:extLst>
            </c:dLbl>
            <c:dLbl>
              <c:idx val="1"/>
              <c:layout>
                <c:manualLayout>
                  <c:x val="6.7678107020804927E-3"/>
                  <c:y val="8.829876086179670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4CB-4DB9-A8C9-AE1A0503D70E}"/>
                </c:ext>
              </c:extLst>
            </c:dLbl>
            <c:dLbl>
              <c:idx val="2"/>
              <c:layout>
                <c:manualLayout>
                  <c:x val="1.9694100947143463E-2"/>
                  <c:y val="1.51652980618589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4CB-4DB9-A8C9-AE1A0503D70E}"/>
                </c:ext>
              </c:extLst>
            </c:dLbl>
            <c:dLbl>
              <c:idx val="3"/>
              <c:layout>
                <c:manualLayout>
                  <c:x val="3.008414532940927E-2"/>
                  <c:y val="2.48263384314646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4CB-4DB9-A8C9-AE1A0503D70E}"/>
                </c:ext>
              </c:extLst>
            </c:dLbl>
            <c:dLbl>
              <c:idx val="4"/>
              <c:layout>
                <c:manualLayout>
                  <c:x val="-9.1903344213445457E-3"/>
                  <c:y val="2.485552700172077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4CB-4DB9-A8C9-AE1A0503D70E}"/>
                </c:ext>
              </c:extLst>
            </c:dLbl>
            <c:dLbl>
              <c:idx val="5"/>
              <c:layout>
                <c:manualLayout>
                  <c:x val="-2.3992653955855904E-2"/>
                  <c:y val="3.17892718660959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CB-4DB9-A8C9-AE1A0503D70E}"/>
                </c:ext>
              </c:extLst>
            </c:dLbl>
            <c:dLbl>
              <c:idx val="6"/>
              <c:layout>
                <c:manualLayout>
                  <c:x val="1.5957939914312385E-4"/>
                  <c:y val="-5.840090834830637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4CB-4DB9-A8C9-AE1A0503D7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оплата труда 7 971,2 млн рублей</c:v>
                </c:pt>
                <c:pt idx="1">
                  <c:v>социальные выплаты 13 361,2 млн рублей </c:v>
                </c:pt>
                <c:pt idx="2">
                  <c:v>оплата коммунальных услуг и связи 554,8 млн рублей</c:v>
                </c:pt>
                <c:pt idx="3">
                  <c:v>приобретение медикаментов 1 391,9 млн рублей</c:v>
                </c:pt>
                <c:pt idx="4">
                  <c:v>питание 282,7 млн рублей</c:v>
                </c:pt>
                <c:pt idx="5">
                  <c:v>ОМС неработающего населения 4 448,3 млн рублей</c:v>
                </c:pt>
                <c:pt idx="6">
                  <c:v>МБТ бюджетам МО 16 403,1 млн рублей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7971.2</c:v>
                </c:pt>
                <c:pt idx="1">
                  <c:v>13361.2</c:v>
                </c:pt>
                <c:pt idx="2">
                  <c:v>554.79999999999995</c:v>
                </c:pt>
                <c:pt idx="3">
                  <c:v>1391.9</c:v>
                </c:pt>
                <c:pt idx="4">
                  <c:v>282.7</c:v>
                </c:pt>
                <c:pt idx="5" formatCode="#,##0.00">
                  <c:v>4448.3</c:v>
                </c:pt>
                <c:pt idx="6" formatCode="#,##0.00">
                  <c:v>16403.099999999999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CB-4DB9-A8C9-AE1A0503D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517940482376158"/>
          <c:y val="0.17563096306853598"/>
          <c:w val="0.44327128258934634"/>
          <c:h val="0.738186187774153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4145930722968669"/>
          <c:y val="0.33242803073897409"/>
          <c:w val="0.30794826983453288"/>
          <c:h val="0.593683243770347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explosion val="1"/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524-4CA8-9577-61721C7C0C0E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AC-4ED5-AD10-F8C31F4D09FF}"/>
              </c:ext>
            </c:extLst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AC-4ED5-AD10-F8C31F4D09F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524-4CA8-9577-61721C7C0C0E}"/>
              </c:ext>
            </c:extLst>
          </c:dPt>
          <c:dPt>
            <c:idx val="4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EAC-4ED5-AD10-F8C31F4D09FF}"/>
              </c:ext>
            </c:extLst>
          </c:dPt>
          <c:dPt>
            <c:idx val="5"/>
            <c:bubble3D val="0"/>
            <c:spPr>
              <a:solidFill>
                <a:srgbClr val="FFFFCC"/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524-4CA8-9577-61721C7C0C0E}"/>
              </c:ext>
            </c:extLst>
          </c:dPt>
          <c:dPt>
            <c:idx val="6"/>
            <c:bubble3D val="0"/>
            <c:spPr>
              <a:solidFill>
                <a:srgbClr val="FF6600"/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FC1-43C2-99BA-A9BC164F3563}"/>
              </c:ext>
            </c:extLst>
          </c:dPt>
          <c:dPt>
            <c:idx val="7"/>
            <c:bubble3D val="0"/>
            <c:spPr>
              <a:solidFill>
                <a:srgbClr val="FFFF99"/>
              </a:solidFill>
              <a:ln w="19050">
                <a:solidFill>
                  <a:srgbClr val="0066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AFC1-43C2-99BA-A9BC164F3563}"/>
              </c:ext>
            </c:extLst>
          </c:dPt>
          <c:dLbls>
            <c:dLbl>
              <c:idx val="5"/>
              <c:layout>
                <c:manualLayout>
                  <c:x val="-4.0371852704140246E-2"/>
                  <c:y val="-4.997034240504905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524-4CA8-9577-61721C7C0C0E}"/>
                </c:ext>
              </c:extLst>
            </c:dLbl>
            <c:dLbl>
              <c:idx val="6"/>
              <c:layout>
                <c:manualLayout>
                  <c:x val="-1.0624171764247453E-2"/>
                  <c:y val="-6.870922080694233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FC1-43C2-99BA-A9BC164F3563}"/>
                </c:ext>
              </c:extLst>
            </c:dLbl>
            <c:dLbl>
              <c:idx val="7"/>
              <c:layout>
                <c:manualLayout>
                  <c:x val="4.9933607291962875E-2"/>
                  <c:y val="-6.6627123206732003E-2"/>
                </c:manualLayout>
              </c:layout>
              <c:numFmt formatCode="#,##0.0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FC1-43C2-99BA-A9BC164F35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Субсидии на стимулирование развития приоритетных подотраслей агропромышленного комплекса и развитие малых форм хозяйствования – 1 219,4 млн рублей</c:v>
                </c:pt>
                <c:pt idx="1">
                  <c:v>Субсидии на поддержку сельскохозяйственного производства по отдельным подотраслям растениеводства и животноводства – 496,1 млн рублей</c:v>
                </c:pt>
                <c:pt idx="2">
                  <c:v>Возмещение части прямых понесенных затрат на создание и (или) модернизацию объектов агропромышленного комплекса 127,4 млн рублей</c:v>
                </c:pt>
                <c:pt idx="3">
                  <c:v>Возмещение производителям зерновых культур части затрат на производство и реализацию зерновых культур 501,3  млн рублей</c:v>
                </c:pt>
                <c:pt idx="4">
                  <c:v>Реализация мероприятий в области мелиорации земель сельскохозяйственного назначения – 665,0 млн рублей</c:v>
                </c:pt>
                <c:pt idx="5">
                  <c:v>Создание системы поддержки фермеров и развитие сельской кооперации – 95,1 млн рублей</c:v>
                </c:pt>
                <c:pt idx="6">
                  <c:v>Субсидии на стимулирование увеличения производства картофеля и овощей - 64,2 млн рублей</c:v>
                </c:pt>
                <c:pt idx="7">
                  <c:v>Субсидии на развитие виноградарства и виноделия -  9,0 млн рублей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1219.4000000000001</c:v>
                </c:pt>
                <c:pt idx="1">
                  <c:v>496.1</c:v>
                </c:pt>
                <c:pt idx="2">
                  <c:v>127.4</c:v>
                </c:pt>
                <c:pt idx="3">
                  <c:v>501.3</c:v>
                </c:pt>
                <c:pt idx="4">
                  <c:v>665</c:v>
                </c:pt>
                <c:pt idx="5">
                  <c:v>95.1</c:v>
                </c:pt>
                <c:pt idx="6">
                  <c:v>64.2</c:v>
                </c:pt>
                <c:pt idx="7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24-4CA8-9577-61721C7C0C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7950709340240449E-3"/>
          <c:y val="2.351327574939939E-2"/>
          <c:w val="0.52180862219299129"/>
          <c:h val="0.972831085487648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just">
            <a:defRPr sz="1400" b="1" i="0" u="none" strike="noStrike" kern="10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45638820314575"/>
          <c:y val="0.21591527622755982"/>
          <c:w val="0.73745933201839409"/>
          <c:h val="0.7840847237724402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8000"/>
            </a:solidFill>
          </c:spPr>
          <c:dPt>
            <c:idx val="0"/>
            <c:bubble3D val="0"/>
            <c:spPr>
              <a:solidFill>
                <a:srgbClr val="FF66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5F-4546-81BD-A87C9C6EDE42}"/>
              </c:ext>
            </c:extLst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E5F-4546-81BD-A87C9C6EDE42}"/>
              </c:ext>
            </c:extLst>
          </c:dPt>
          <c:dLbls>
            <c:dLbl>
              <c:idx val="0"/>
              <c:layout>
                <c:manualLayout>
                  <c:x val="0.168995602837129"/>
                  <c:y val="-0.1526265741493246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FD386CB5-E7CE-497C-841F-86E77C495C9D}" type="CELLRANGE">
                      <a:rPr lang="en-US" sz="1200" b="1" i="0" baseline="0">
                        <a:latin typeface="Times New Roman" panose="02020603050405020304" pitchFamily="18" charset="0"/>
                      </a:rPr>
                      <a:pPr>
                        <a:defRPr sz="1200" b="1"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en-US" sz="1200" b="1" i="0" baseline="0">
                        <a:latin typeface="Times New Roman" panose="02020603050405020304" pitchFamily="18" charset="0"/>
                      </a:rPr>
                      <a:t>; </a:t>
                    </a:r>
                    <a:fld id="{F90BF764-332C-4A4C-A0FD-4FEC41ABA278}" type="PERCENTAGE">
                      <a:rPr lang="en-US" sz="1200" b="1" i="0" baseline="0">
                        <a:latin typeface="Times New Roman" panose="02020603050405020304" pitchFamily="18" charset="0"/>
                      </a:rPr>
                      <a:pPr>
                        <a:defRPr sz="1200" b="1"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en-US" sz="1200" b="1" i="0" baseline="0">
                      <a:latin typeface="Times New Roman" panose="02020603050405020304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070079233390988"/>
                      <c:h val="0.13577405658700337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4E5F-4546-81BD-A87C9C6EDE42}"/>
                </c:ext>
              </c:extLst>
            </c:dLbl>
            <c:dLbl>
              <c:idx val="1"/>
              <c:layout>
                <c:manualLayout>
                  <c:x val="-0.25000175956897597"/>
                  <c:y val="-3.021109837553961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defRPr>
                    </a:pPr>
                    <a:fld id="{C2551F09-A463-48AA-A1BC-5F2E8B9EC910}" type="CELLRANGE">
                      <a:rPr lang="en-US" baseline="0"/>
                      <a:pPr>
                        <a:defRPr sz="1200" b="1">
                          <a:latin typeface="Times New Roman" panose="02020603050405020304" pitchFamily="18" charset="0"/>
                        </a:defRPr>
                      </a:pPr>
                      <a:t>[ДИАПАЗОН ЯЧЕЕК]</a:t>
                    </a:fld>
                    <a:r>
                      <a:rPr lang="en-US" baseline="0"/>
                      <a:t>; </a:t>
                    </a:r>
                    <a:fld id="{545C85F2-DD2C-425F-80F5-009CE87B2E1F}" type="PERCENTAGE">
                      <a:rPr lang="en-US" baseline="0"/>
                      <a:pPr>
                        <a:defRPr sz="1200" b="1">
                          <a:latin typeface="Times New Roman" panose="02020603050405020304" pitchFamily="18" charset="0"/>
                        </a:defRPr>
                      </a:pPr>
                      <a:t>[ПРОЦЕНТ]</a:t>
                    </a:fld>
                    <a:endParaRPr lang="en-US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233393627896912"/>
                      <c:h val="0.12283184387222833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4E5F-4546-81BD-A87C9C6EDE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Лист1!$A$2:$A$3</c:f>
              <c:strCache>
                <c:ptCount val="2"/>
                <c:pt idx="0">
                  <c:v>Расходы дорожного фонда </c:v>
                </c:pt>
                <c:pt idx="1">
                  <c:v>Расходы всего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4711.3</c:v>
                </c:pt>
                <c:pt idx="1">
                  <c:v>58405.599999999999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Лист1!$A$2:$A$3</c15:f>
                <c15:dlblRangeCache>
                  <c:ptCount val="2"/>
                  <c:pt idx="0">
                    <c:v>Расходы дорожного фонда </c:v>
                  </c:pt>
                  <c:pt idx="1">
                    <c:v>Расходы всего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4E5F-4546-81BD-A87C9C6EDE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lang="ru-RU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государственного долга КБР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4429592432479513"/>
          <c:y val="2.04517682888730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226961469050626"/>
          <c:y val="0.16276350417491312"/>
          <c:w val="0.31818039588309949"/>
          <c:h val="0.3895803887475771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63-4323-AA79-9B1820601FE1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D63-4323-AA79-9B1820601FE1}"/>
              </c:ext>
            </c:extLst>
          </c:dPt>
          <c:dPt>
            <c:idx val="2"/>
            <c:bubble3D val="0"/>
            <c:spPr>
              <a:solidFill>
                <a:srgbClr val="FF66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D63-4323-AA79-9B1820601FE1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63-4323-AA79-9B1820601FE1}"/>
              </c:ext>
            </c:extLst>
          </c:dPt>
          <c:dLbls>
            <c:dLbl>
              <c:idx val="0"/>
              <c:layout>
                <c:manualLayout>
                  <c:x val="7.4222800866018721E-2"/>
                  <c:y val="7.3369752511058373E-2"/>
                </c:manualLayout>
              </c:layout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874948533528232E-2"/>
                      <c:h val="5.910561035484299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D63-4323-AA79-9B1820601FE1}"/>
                </c:ext>
              </c:extLst>
            </c:dLbl>
            <c:dLbl>
              <c:idx val="1"/>
              <c:layout>
                <c:manualLayout>
                  <c:x val="-0.10170935178712193"/>
                  <c:y val="-5.6524661611805471E-2"/>
                </c:manualLayout>
              </c:layout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595984741674163E-2"/>
                      <c:h val="8.36477323014906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D63-4323-AA79-9B1820601FE1}"/>
                </c:ext>
              </c:extLst>
            </c:dLbl>
            <c:dLbl>
              <c:idx val="2"/>
              <c:layout>
                <c:manualLayout>
                  <c:x val="-4.8255342017683868E-2"/>
                  <c:y val="-8.759097816137637E-2"/>
                </c:manualLayout>
              </c:layout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8714411211829083E-2"/>
                      <c:h val="6.115078718373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D63-4323-AA79-9B1820601FE1}"/>
                </c:ext>
              </c:extLst>
            </c:dLbl>
            <c:dLbl>
              <c:idx val="3"/>
              <c:layout>
                <c:manualLayout>
                  <c:x val="4.387850809682653E-2"/>
                  <c:y val="-8.6797707211841046E-2"/>
                </c:manualLayout>
              </c:layout>
              <c:numFmt formatCode="0.0%" sourceLinked="0"/>
              <c:spPr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167828024931285E-2"/>
                      <c:h val="5.195441606819745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D63-4323-AA79-9B1820601FE1}"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Бюджетные кредиты,полученные из федерального бюджета 6 241,7 млн рублей</c:v>
                </c:pt>
                <c:pt idx="1">
                  <c:v>Инфраструктурные кредиты 1070 млн рублей</c:v>
                </c:pt>
                <c:pt idx="2">
                  <c:v>Специальный казначейский кредит 398,6 млн рублей</c:v>
                </c:pt>
                <c:pt idx="3">
                  <c:v>Кредит на опережающее финансовое обеспечение расходных обязательств субъектов РФ 29,5 млн рублей
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6241.7</c:v>
                </c:pt>
                <c:pt idx="1">
                  <c:v>1070</c:v>
                </c:pt>
                <c:pt idx="2">
                  <c:v>398.6</c:v>
                </c:pt>
                <c:pt idx="3">
                  <c:v>29.5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63-4323-AA79-9B1820601F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462701432294628E-2"/>
          <c:y val="0.59833888841243532"/>
          <c:w val="0.96333234651526556"/>
          <c:h val="0.387526092774122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D3F0F1-73F0-463B-9A04-A79F774359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94FAA9-87DE-42F8-9FD2-CDEB3DEA1E9E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8AFAE5D6-F821-4A9B-92F3-0C7E86950FD1}" type="parTrans" cxnId="{197F351F-AB87-4CC0-83F9-7F5943AF0A39}">
      <dgm:prSet/>
      <dgm:spPr/>
      <dgm:t>
        <a:bodyPr/>
        <a:lstStyle/>
        <a:p>
          <a:endParaRPr lang="ru-RU"/>
        </a:p>
      </dgm:t>
    </dgm:pt>
    <dgm:pt modelId="{232410EB-E96E-44B5-B014-CD70CF739686}" type="sibTrans" cxnId="{197F351F-AB87-4CC0-83F9-7F5943AF0A39}">
      <dgm:prSet/>
      <dgm:spPr/>
      <dgm:t>
        <a:bodyPr/>
        <a:lstStyle/>
        <a:p>
          <a:endParaRPr lang="ru-RU"/>
        </a:p>
      </dgm:t>
    </dgm:pt>
    <dgm:pt modelId="{EE7BA2E2-035F-465B-972F-8068B39E488E}">
      <dgm:prSet phldrT="[Текст]" custT="1"/>
      <dgm:spPr/>
      <dgm:t>
        <a:bodyPr/>
        <a:lstStyle/>
        <a:p>
          <a:endParaRPr lang="ru-RU" sz="1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307309-67DB-4570-971D-892B0240B579}" type="parTrans" cxnId="{F45FD9BB-F666-4AF9-822A-6BF94599A0A5}">
      <dgm:prSet/>
      <dgm:spPr/>
      <dgm:t>
        <a:bodyPr/>
        <a:lstStyle/>
        <a:p>
          <a:endParaRPr lang="ru-RU"/>
        </a:p>
      </dgm:t>
    </dgm:pt>
    <dgm:pt modelId="{20CC5B4F-0414-4B36-8478-763D4E6A8101}" type="sibTrans" cxnId="{F45FD9BB-F666-4AF9-822A-6BF94599A0A5}">
      <dgm:prSet/>
      <dgm:spPr/>
      <dgm:t>
        <a:bodyPr/>
        <a:lstStyle/>
        <a:p>
          <a:endParaRPr lang="ru-RU"/>
        </a:p>
      </dgm:t>
    </dgm:pt>
    <dgm:pt modelId="{5AD7F3EA-47C6-464D-9566-2FDC6265BA9C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F4A95276-520D-4975-9056-ABE7010A5B20}" type="parTrans" cxnId="{D2DA34E0-FB4D-4928-B2F8-C298847656B3}">
      <dgm:prSet/>
      <dgm:spPr/>
      <dgm:t>
        <a:bodyPr/>
        <a:lstStyle/>
        <a:p>
          <a:endParaRPr lang="ru-RU"/>
        </a:p>
      </dgm:t>
    </dgm:pt>
    <dgm:pt modelId="{E9CC4F14-FDE6-4707-81A7-645D965B5F5A}" type="sibTrans" cxnId="{D2DA34E0-FB4D-4928-B2F8-C298847656B3}">
      <dgm:prSet/>
      <dgm:spPr/>
      <dgm:t>
        <a:bodyPr/>
        <a:lstStyle/>
        <a:p>
          <a:endParaRPr lang="ru-RU"/>
        </a:p>
      </dgm:t>
    </dgm:pt>
    <dgm:pt modelId="{B063ECE6-316F-4E52-A2FA-5EDF526FF8F5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Налога на доходы физических лиц на 13%, или на 571,8 млн 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B21D18-0574-45BD-8E39-84D0D5632C91}" type="parTrans" cxnId="{CB1AE6F9-8035-48B6-AA7E-5E05831BDDEF}">
      <dgm:prSet/>
      <dgm:spPr/>
      <dgm:t>
        <a:bodyPr/>
        <a:lstStyle/>
        <a:p>
          <a:endParaRPr lang="ru-RU"/>
        </a:p>
      </dgm:t>
    </dgm:pt>
    <dgm:pt modelId="{9E811B12-67D4-4D34-B055-988E6AF71A1D}" type="sibTrans" cxnId="{CB1AE6F9-8035-48B6-AA7E-5E05831BDDEF}">
      <dgm:prSet/>
      <dgm:spPr/>
      <dgm:t>
        <a:bodyPr/>
        <a:lstStyle/>
        <a:p>
          <a:endParaRPr lang="ru-RU"/>
        </a:p>
      </dgm:t>
    </dgm:pt>
    <dgm:pt modelId="{86CC369C-C408-4026-B635-BE6B554ADB80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1754297D-4CB0-49E2-94F0-9C41730AE74B}" type="parTrans" cxnId="{991007C4-8F00-4C62-8B43-E453FCB61D6C}">
      <dgm:prSet/>
      <dgm:spPr/>
      <dgm:t>
        <a:bodyPr/>
        <a:lstStyle/>
        <a:p>
          <a:endParaRPr lang="ru-RU"/>
        </a:p>
      </dgm:t>
    </dgm:pt>
    <dgm:pt modelId="{3088CE16-66AB-4D50-8A36-50DBE22C8386}" type="sibTrans" cxnId="{991007C4-8F00-4C62-8B43-E453FCB61D6C}">
      <dgm:prSet/>
      <dgm:spPr/>
      <dgm:t>
        <a:bodyPr/>
        <a:lstStyle/>
        <a:p>
          <a:endParaRPr lang="ru-RU"/>
        </a:p>
      </dgm:t>
    </dgm:pt>
    <dgm:pt modelId="{5562FC69-282D-4ACD-B957-9DC7122BC83A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Налога на совокупный доход на 9%, или на 119,7 млн 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A7E314-B552-440E-8C43-D0A8BA0AF872}" type="parTrans" cxnId="{5728EA39-549F-4B11-A9D3-6967E9A38D33}">
      <dgm:prSet/>
      <dgm:spPr/>
      <dgm:t>
        <a:bodyPr/>
        <a:lstStyle/>
        <a:p>
          <a:endParaRPr lang="ru-RU"/>
        </a:p>
      </dgm:t>
    </dgm:pt>
    <dgm:pt modelId="{98212916-15F1-4B35-9FC0-0E95D72B23B8}" type="sibTrans" cxnId="{5728EA39-549F-4B11-A9D3-6967E9A38D33}">
      <dgm:prSet/>
      <dgm:spPr/>
      <dgm:t>
        <a:bodyPr/>
        <a:lstStyle/>
        <a:p>
          <a:endParaRPr lang="ru-RU"/>
        </a:p>
      </dgm:t>
    </dgm:pt>
    <dgm:pt modelId="{3F823993-38CC-43AC-B3EB-7FEC486862CB}">
      <dgm:prSet/>
      <dgm:spPr/>
      <dgm:t>
        <a:bodyPr/>
        <a:lstStyle/>
        <a:p>
          <a:endParaRPr lang="ru-RU" dirty="0"/>
        </a:p>
      </dgm:t>
    </dgm:pt>
    <dgm:pt modelId="{AE2D2C2B-B0D0-4E02-8B3A-87BCD8DCB424}" type="parTrans" cxnId="{5273FE8D-B954-4441-B69D-7479DA3800CA}">
      <dgm:prSet/>
      <dgm:spPr/>
      <dgm:t>
        <a:bodyPr/>
        <a:lstStyle/>
        <a:p>
          <a:endParaRPr lang="ru-RU"/>
        </a:p>
      </dgm:t>
    </dgm:pt>
    <dgm:pt modelId="{993DD896-DB75-4744-8C85-75CCDE1F1B39}" type="sibTrans" cxnId="{5273FE8D-B954-4441-B69D-7479DA3800CA}">
      <dgm:prSet/>
      <dgm:spPr/>
      <dgm:t>
        <a:bodyPr/>
        <a:lstStyle/>
        <a:p>
          <a:endParaRPr lang="ru-RU"/>
        </a:p>
      </dgm:t>
    </dgm:pt>
    <dgm:pt modelId="{A1CCDC7B-3B52-4A24-A217-1FA76B86E897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Налогов, сборов и регулярных платежей за пользование природными ресурсами на 66,7%, или 6,2 млн 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119AA2-2DA7-4E92-8A2E-60B2E3A01DED}" type="parTrans" cxnId="{424559FB-9426-4ADE-AE1B-7A825C08148F}">
      <dgm:prSet/>
      <dgm:spPr/>
      <dgm:t>
        <a:bodyPr/>
        <a:lstStyle/>
        <a:p>
          <a:endParaRPr lang="ru-RU"/>
        </a:p>
      </dgm:t>
    </dgm:pt>
    <dgm:pt modelId="{D4A407EA-3F8C-4875-B2D9-3F1BCF1559C9}" type="sibTrans" cxnId="{424559FB-9426-4ADE-AE1B-7A825C08148F}">
      <dgm:prSet/>
      <dgm:spPr/>
      <dgm:t>
        <a:bodyPr/>
        <a:lstStyle/>
        <a:p>
          <a:endParaRPr lang="ru-RU"/>
        </a:p>
      </dgm:t>
    </dgm:pt>
    <dgm:pt modelId="{4569C8DF-1564-43C6-96F2-D719E6785659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Налога на прибыль организаций на 35,1%, или на 725,0 млн рублей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4D3C50-8C8B-4F92-8074-8FCF0FB61C06}" type="parTrans" cxnId="{C00AD1DB-F88E-4E87-8E72-8A0A21F8FE69}">
      <dgm:prSet/>
      <dgm:spPr/>
      <dgm:t>
        <a:bodyPr/>
        <a:lstStyle/>
        <a:p>
          <a:endParaRPr lang="ru-RU"/>
        </a:p>
      </dgm:t>
    </dgm:pt>
    <dgm:pt modelId="{B2812D7E-2ED0-4CD8-80C9-9A4F4C2969D7}" type="sibTrans" cxnId="{C00AD1DB-F88E-4E87-8E72-8A0A21F8FE69}">
      <dgm:prSet/>
      <dgm:spPr/>
      <dgm:t>
        <a:bodyPr/>
        <a:lstStyle/>
        <a:p>
          <a:endParaRPr lang="ru-RU"/>
        </a:p>
      </dgm:t>
    </dgm:pt>
    <dgm:pt modelId="{B5AF5309-F742-43BE-B2F9-A29EA1738AD6}">
      <dgm:prSet/>
      <dgm:spPr/>
      <dgm:t>
        <a:bodyPr/>
        <a:lstStyle/>
        <a:p>
          <a:endParaRPr lang="ru-RU"/>
        </a:p>
      </dgm:t>
    </dgm:pt>
    <dgm:pt modelId="{2028A490-D9CB-4A5E-BD68-E399BD6A31A4}" type="parTrans" cxnId="{8E897CF9-5D71-486B-B7B2-4514FC24F667}">
      <dgm:prSet/>
      <dgm:spPr/>
      <dgm:t>
        <a:bodyPr/>
        <a:lstStyle/>
        <a:p>
          <a:endParaRPr lang="ru-RU"/>
        </a:p>
      </dgm:t>
    </dgm:pt>
    <dgm:pt modelId="{95591892-0156-4548-B97C-A2E93627EA0C}" type="sibTrans" cxnId="{8E897CF9-5D71-486B-B7B2-4514FC24F667}">
      <dgm:prSet/>
      <dgm:spPr/>
      <dgm:t>
        <a:bodyPr/>
        <a:lstStyle/>
        <a:p>
          <a:endParaRPr lang="ru-RU"/>
        </a:p>
      </dgm:t>
    </dgm:pt>
    <dgm:pt modelId="{28A1D721-5071-4957-912D-145352D2D1D2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 на совокупный доход </a:t>
          </a:r>
          <a:r>
            <a:rPr lang="ru-RU" sz="1600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9,0%, или на 119,7 млн рублей 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8A1CB7-C191-4DDF-B23E-BCC50B599C40}" type="parTrans" cxnId="{69567524-2705-492B-85EF-71A5CC3C3AF3}">
      <dgm:prSet/>
      <dgm:spPr/>
      <dgm:t>
        <a:bodyPr/>
        <a:lstStyle/>
        <a:p>
          <a:endParaRPr lang="ru-RU"/>
        </a:p>
      </dgm:t>
    </dgm:pt>
    <dgm:pt modelId="{9CA594EA-3D99-407D-9EEC-87C2ACA9F65F}" type="sibTrans" cxnId="{69567524-2705-492B-85EF-71A5CC3C3AF3}">
      <dgm:prSet/>
      <dgm:spPr/>
      <dgm:t>
        <a:bodyPr/>
        <a:lstStyle/>
        <a:p>
          <a:endParaRPr lang="ru-RU"/>
        </a:p>
      </dgm:t>
    </dgm:pt>
    <dgm:pt modelId="{BA5D7D65-3F46-406E-8177-F326BF678859}" type="pres">
      <dgm:prSet presAssocID="{A8D3F0F1-73F0-463B-9A04-A79F774359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C4919E-C0CA-4C4B-BB1B-D05B8E10DB34}" type="pres">
      <dgm:prSet presAssocID="{B494FAA9-87DE-42F8-9FD2-CDEB3DEA1E9E}" presName="composite" presStyleCnt="0"/>
      <dgm:spPr/>
    </dgm:pt>
    <dgm:pt modelId="{AC3B83EE-8339-43BA-B097-0F002DDC5421}" type="pres">
      <dgm:prSet presAssocID="{B494FAA9-87DE-42F8-9FD2-CDEB3DEA1E9E}" presName="parentText" presStyleLbl="alignNode1" presStyleIdx="0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495D27-0BD8-4D80-A954-9B62C1857662}" type="pres">
      <dgm:prSet presAssocID="{B494FAA9-87DE-42F8-9FD2-CDEB3DEA1E9E}" presName="descendantText" presStyleLbl="alignAcc1" presStyleIdx="0" presStyleCnt="5" custScaleY="120613" custLinFactNeighborY="323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09223-816B-4A6E-AC45-53B610A205AD}" type="pres">
      <dgm:prSet presAssocID="{232410EB-E96E-44B5-B014-CD70CF739686}" presName="sp" presStyleCnt="0"/>
      <dgm:spPr/>
    </dgm:pt>
    <dgm:pt modelId="{3F85F938-F28B-47A7-B6CC-BA95487A4130}" type="pres">
      <dgm:prSet presAssocID="{5AD7F3EA-47C6-464D-9566-2FDC6265BA9C}" presName="composite" presStyleCnt="0"/>
      <dgm:spPr/>
    </dgm:pt>
    <dgm:pt modelId="{BCF6929D-2804-4274-B650-7499551AEB1B}" type="pres">
      <dgm:prSet presAssocID="{5AD7F3EA-47C6-464D-9566-2FDC6265BA9C}" presName="parentText" presStyleLbl="alignNode1" presStyleIdx="1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B5202-F29E-40F4-B465-2588DDAA2E36}" type="pres">
      <dgm:prSet presAssocID="{5AD7F3EA-47C6-464D-9566-2FDC6265BA9C}" presName="descendantText" presStyleLbl="alignAcc1" presStyleIdx="1" presStyleCnt="5" custLinFactNeighborX="204" custLinFactNeighborY="55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4AF50-0A5B-4340-9987-F323E4303208}" type="pres">
      <dgm:prSet presAssocID="{E9CC4F14-FDE6-4707-81A7-645D965B5F5A}" presName="sp" presStyleCnt="0"/>
      <dgm:spPr/>
    </dgm:pt>
    <dgm:pt modelId="{A7713BAF-76B4-4850-AF44-EBE6B1A334F9}" type="pres">
      <dgm:prSet presAssocID="{86CC369C-C408-4026-B635-BE6B554ADB80}" presName="composite" presStyleCnt="0"/>
      <dgm:spPr/>
    </dgm:pt>
    <dgm:pt modelId="{CDF84735-AAA6-4FE1-8B53-8275034D2059}" type="pres">
      <dgm:prSet presAssocID="{86CC369C-C408-4026-B635-BE6B554ADB80}" presName="parentText" presStyleLbl="alignNode1" presStyleIdx="2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E408E7-1EDC-49DB-A513-B564A47590F1}" type="pres">
      <dgm:prSet presAssocID="{86CC369C-C408-4026-B635-BE6B554ADB80}" presName="descendantText" presStyleLbl="alignAcc1" presStyleIdx="2" presStyleCnt="5" custLinFactNeighborX="203" custLinFactNeighborY="44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30537-9C9D-4C3E-9862-5F214B0BEAED}" type="pres">
      <dgm:prSet presAssocID="{3088CE16-66AB-4D50-8A36-50DBE22C8386}" presName="sp" presStyleCnt="0"/>
      <dgm:spPr/>
    </dgm:pt>
    <dgm:pt modelId="{0C28C139-06B0-4F9D-BA40-488B2080D4D4}" type="pres">
      <dgm:prSet presAssocID="{3F823993-38CC-43AC-B3EB-7FEC486862CB}" presName="composite" presStyleCnt="0"/>
      <dgm:spPr/>
    </dgm:pt>
    <dgm:pt modelId="{F71ABAD8-888D-43F6-9741-A8B68AD7BB52}" type="pres">
      <dgm:prSet presAssocID="{3F823993-38CC-43AC-B3EB-7FEC486862CB}" presName="parentText" presStyleLbl="alignNode1" presStyleIdx="3" presStyleCnt="5" custAng="10800000" custFlipHor="1" custScaleY="1005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D734D-DBB7-4F9D-ABDD-312A4A55970E}" type="pres">
      <dgm:prSet presAssocID="{3F823993-38CC-43AC-B3EB-7FEC486862CB}" presName="descendantText" presStyleLbl="alignAcc1" presStyleIdx="3" presStyleCnt="5" custLinFactNeighborX="406" custLinFactNeighborY="44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77D24-0C57-4351-86BA-B7E1B770FD19}" type="pres">
      <dgm:prSet presAssocID="{993DD896-DB75-4744-8C85-75CCDE1F1B39}" presName="sp" presStyleCnt="0"/>
      <dgm:spPr/>
    </dgm:pt>
    <dgm:pt modelId="{12FC097C-6462-4CB3-B047-B791B01F7CF8}" type="pres">
      <dgm:prSet presAssocID="{B5AF5309-F742-43BE-B2F9-A29EA1738AD6}" presName="composite" presStyleCnt="0"/>
      <dgm:spPr/>
    </dgm:pt>
    <dgm:pt modelId="{38B7A7D6-FEF2-4464-B319-477B7AEB57B3}" type="pres">
      <dgm:prSet presAssocID="{B5AF5309-F742-43BE-B2F9-A29EA1738AD6}" presName="parentText" presStyleLbl="alignNode1" presStyleIdx="4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1527F5-0095-4D4F-A063-D57D74EC4D48}" type="pres">
      <dgm:prSet presAssocID="{B5AF5309-F742-43BE-B2F9-A29EA1738AD6}" presName="descendantText" presStyleLbl="alignAcc1" presStyleIdx="4" presStyleCnt="5" custLinFactNeighborX="203" custLinFactNeighborY="45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DA34E0-FB4D-4928-B2F8-C298847656B3}" srcId="{A8D3F0F1-73F0-463B-9A04-A79F7743591E}" destId="{5AD7F3EA-47C6-464D-9566-2FDC6265BA9C}" srcOrd="1" destOrd="0" parTransId="{F4A95276-520D-4975-9056-ABE7010A5B20}" sibTransId="{E9CC4F14-FDE6-4707-81A7-645D965B5F5A}"/>
    <dgm:cxn modelId="{1CBF665E-39B4-43AB-9E58-DFE11BB99467}" type="presOf" srcId="{5562FC69-282D-4ACD-B957-9DC7122BC83A}" destId="{3EE408E7-1EDC-49DB-A513-B564A47590F1}" srcOrd="0" destOrd="0" presId="urn:microsoft.com/office/officeart/2005/8/layout/chevron2"/>
    <dgm:cxn modelId="{F6DD87EF-6889-4482-B86F-09B2C209FBFC}" type="presOf" srcId="{A8D3F0F1-73F0-463B-9A04-A79F7743591E}" destId="{BA5D7D65-3F46-406E-8177-F326BF678859}" srcOrd="0" destOrd="0" presId="urn:microsoft.com/office/officeart/2005/8/layout/chevron2"/>
    <dgm:cxn modelId="{E3C14192-7B51-44A9-AF71-76F17D97D6C4}" type="presOf" srcId="{86CC369C-C408-4026-B635-BE6B554ADB80}" destId="{CDF84735-AAA6-4FE1-8B53-8275034D2059}" srcOrd="0" destOrd="0" presId="urn:microsoft.com/office/officeart/2005/8/layout/chevron2"/>
    <dgm:cxn modelId="{260200AB-F721-4B05-9148-107352E02AF7}" type="presOf" srcId="{A1CCDC7B-3B52-4A24-A217-1FA76B86E897}" destId="{574D734D-DBB7-4F9D-ABDD-312A4A55970E}" srcOrd="0" destOrd="0" presId="urn:microsoft.com/office/officeart/2005/8/layout/chevron2"/>
    <dgm:cxn modelId="{C6AD6E55-34E5-4F11-A009-584B04B9EBB3}" type="presOf" srcId="{B5AF5309-F742-43BE-B2F9-A29EA1738AD6}" destId="{38B7A7D6-FEF2-4464-B319-477B7AEB57B3}" srcOrd="0" destOrd="0" presId="urn:microsoft.com/office/officeart/2005/8/layout/chevron2"/>
    <dgm:cxn modelId="{4BAA63AA-4540-4E41-AE9E-2103F3F3AAAA}" type="presOf" srcId="{EE7BA2E2-035F-465B-972F-8068B39E488E}" destId="{08495D27-0BD8-4D80-A954-9B62C1857662}" srcOrd="0" destOrd="0" presId="urn:microsoft.com/office/officeart/2005/8/layout/chevron2"/>
    <dgm:cxn modelId="{991007C4-8F00-4C62-8B43-E453FCB61D6C}" srcId="{A8D3F0F1-73F0-463B-9A04-A79F7743591E}" destId="{86CC369C-C408-4026-B635-BE6B554ADB80}" srcOrd="2" destOrd="0" parTransId="{1754297D-4CB0-49E2-94F0-9C41730AE74B}" sibTransId="{3088CE16-66AB-4D50-8A36-50DBE22C8386}"/>
    <dgm:cxn modelId="{01BE7EF4-9C34-45C6-B77B-9287B796BD39}" type="presOf" srcId="{B063ECE6-316F-4E52-A2FA-5EDF526FF8F5}" destId="{FACB5202-F29E-40F4-B465-2588DDAA2E36}" srcOrd="0" destOrd="0" presId="urn:microsoft.com/office/officeart/2005/8/layout/chevron2"/>
    <dgm:cxn modelId="{0860967B-BB8B-4C6E-BCE0-DCE7FA8E7FE0}" type="presOf" srcId="{3F823993-38CC-43AC-B3EB-7FEC486862CB}" destId="{F71ABAD8-888D-43F6-9741-A8B68AD7BB52}" srcOrd="0" destOrd="0" presId="urn:microsoft.com/office/officeart/2005/8/layout/chevron2"/>
    <dgm:cxn modelId="{8E897CF9-5D71-486B-B7B2-4514FC24F667}" srcId="{A8D3F0F1-73F0-463B-9A04-A79F7743591E}" destId="{B5AF5309-F742-43BE-B2F9-A29EA1738AD6}" srcOrd="4" destOrd="0" parTransId="{2028A490-D9CB-4A5E-BD68-E399BD6A31A4}" sibTransId="{95591892-0156-4548-B97C-A2E93627EA0C}"/>
    <dgm:cxn modelId="{197F351F-AB87-4CC0-83F9-7F5943AF0A39}" srcId="{A8D3F0F1-73F0-463B-9A04-A79F7743591E}" destId="{B494FAA9-87DE-42F8-9FD2-CDEB3DEA1E9E}" srcOrd="0" destOrd="0" parTransId="{8AFAE5D6-F821-4A9B-92F3-0C7E86950FD1}" sibTransId="{232410EB-E96E-44B5-B014-CD70CF739686}"/>
    <dgm:cxn modelId="{41A65053-1C64-409F-B9C2-2549DFD778F6}" type="presOf" srcId="{4569C8DF-1564-43C6-96F2-D719E6785659}" destId="{08495D27-0BD8-4D80-A954-9B62C1857662}" srcOrd="0" destOrd="1" presId="urn:microsoft.com/office/officeart/2005/8/layout/chevron2"/>
    <dgm:cxn modelId="{C00AD1DB-F88E-4E87-8E72-8A0A21F8FE69}" srcId="{B494FAA9-87DE-42F8-9FD2-CDEB3DEA1E9E}" destId="{4569C8DF-1564-43C6-96F2-D719E6785659}" srcOrd="1" destOrd="0" parTransId="{FE4D3C50-8C8B-4F92-8074-8FCF0FB61C06}" sibTransId="{B2812D7E-2ED0-4CD8-80C9-9A4F4C2969D7}"/>
    <dgm:cxn modelId="{F45FD9BB-F666-4AF9-822A-6BF94599A0A5}" srcId="{B494FAA9-87DE-42F8-9FD2-CDEB3DEA1E9E}" destId="{EE7BA2E2-035F-465B-972F-8068B39E488E}" srcOrd="0" destOrd="0" parTransId="{10307309-67DB-4570-971D-892B0240B579}" sibTransId="{20CC5B4F-0414-4B36-8478-763D4E6A8101}"/>
    <dgm:cxn modelId="{485ABDC3-DB52-4F68-A52E-817C395A3B57}" type="presOf" srcId="{28A1D721-5071-4957-912D-145352D2D1D2}" destId="{8E1527F5-0095-4D4F-A063-D57D74EC4D48}" srcOrd="0" destOrd="0" presId="urn:microsoft.com/office/officeart/2005/8/layout/chevron2"/>
    <dgm:cxn modelId="{CB1AE6F9-8035-48B6-AA7E-5E05831BDDEF}" srcId="{5AD7F3EA-47C6-464D-9566-2FDC6265BA9C}" destId="{B063ECE6-316F-4E52-A2FA-5EDF526FF8F5}" srcOrd="0" destOrd="0" parTransId="{F6B21D18-0574-45BD-8E39-84D0D5632C91}" sibTransId="{9E811B12-67D4-4D34-B055-988E6AF71A1D}"/>
    <dgm:cxn modelId="{80614347-2608-4BED-AE80-F9CC4C9B384C}" type="presOf" srcId="{B494FAA9-87DE-42F8-9FD2-CDEB3DEA1E9E}" destId="{AC3B83EE-8339-43BA-B097-0F002DDC5421}" srcOrd="0" destOrd="0" presId="urn:microsoft.com/office/officeart/2005/8/layout/chevron2"/>
    <dgm:cxn modelId="{7285EC44-4158-43B2-94F4-D95B223CF24E}" type="presOf" srcId="{5AD7F3EA-47C6-464D-9566-2FDC6265BA9C}" destId="{BCF6929D-2804-4274-B650-7499551AEB1B}" srcOrd="0" destOrd="0" presId="urn:microsoft.com/office/officeart/2005/8/layout/chevron2"/>
    <dgm:cxn modelId="{424559FB-9426-4ADE-AE1B-7A825C08148F}" srcId="{3F823993-38CC-43AC-B3EB-7FEC486862CB}" destId="{A1CCDC7B-3B52-4A24-A217-1FA76B86E897}" srcOrd="0" destOrd="0" parTransId="{D6119AA2-2DA7-4E92-8A2E-60B2E3A01DED}" sibTransId="{D4A407EA-3F8C-4875-B2D9-3F1BCF1559C9}"/>
    <dgm:cxn modelId="{69567524-2705-492B-85EF-71A5CC3C3AF3}" srcId="{B5AF5309-F742-43BE-B2F9-A29EA1738AD6}" destId="{28A1D721-5071-4957-912D-145352D2D1D2}" srcOrd="0" destOrd="0" parTransId="{DC8A1CB7-C191-4DDF-B23E-BCC50B599C40}" sibTransId="{9CA594EA-3D99-407D-9EEC-87C2ACA9F65F}"/>
    <dgm:cxn modelId="{5273FE8D-B954-4441-B69D-7479DA3800CA}" srcId="{A8D3F0F1-73F0-463B-9A04-A79F7743591E}" destId="{3F823993-38CC-43AC-B3EB-7FEC486862CB}" srcOrd="3" destOrd="0" parTransId="{AE2D2C2B-B0D0-4E02-8B3A-87BCD8DCB424}" sibTransId="{993DD896-DB75-4744-8C85-75CCDE1F1B39}"/>
    <dgm:cxn modelId="{5728EA39-549F-4B11-A9D3-6967E9A38D33}" srcId="{86CC369C-C408-4026-B635-BE6B554ADB80}" destId="{5562FC69-282D-4ACD-B957-9DC7122BC83A}" srcOrd="0" destOrd="0" parTransId="{7AA7E314-B552-440E-8C43-D0A8BA0AF872}" sibTransId="{98212916-15F1-4B35-9FC0-0E95D72B23B8}"/>
    <dgm:cxn modelId="{09BC8DB9-381A-46D1-BA99-844B587E218C}" type="presParOf" srcId="{BA5D7D65-3F46-406E-8177-F326BF678859}" destId="{C4C4919E-C0CA-4C4B-BB1B-D05B8E10DB34}" srcOrd="0" destOrd="0" presId="urn:microsoft.com/office/officeart/2005/8/layout/chevron2"/>
    <dgm:cxn modelId="{792EED43-B771-4641-825A-A410F9279FB0}" type="presParOf" srcId="{C4C4919E-C0CA-4C4B-BB1B-D05B8E10DB34}" destId="{AC3B83EE-8339-43BA-B097-0F002DDC5421}" srcOrd="0" destOrd="0" presId="urn:microsoft.com/office/officeart/2005/8/layout/chevron2"/>
    <dgm:cxn modelId="{D1765FBC-01B7-43A8-BF19-39E1C295B635}" type="presParOf" srcId="{C4C4919E-C0CA-4C4B-BB1B-D05B8E10DB34}" destId="{08495D27-0BD8-4D80-A954-9B62C1857662}" srcOrd="1" destOrd="0" presId="urn:microsoft.com/office/officeart/2005/8/layout/chevron2"/>
    <dgm:cxn modelId="{CCC2E086-2632-4385-9EB5-004662C8AF8E}" type="presParOf" srcId="{BA5D7D65-3F46-406E-8177-F326BF678859}" destId="{E1009223-816B-4A6E-AC45-53B610A205AD}" srcOrd="1" destOrd="0" presId="urn:microsoft.com/office/officeart/2005/8/layout/chevron2"/>
    <dgm:cxn modelId="{BFDC8560-B90C-4328-841F-71927AB01022}" type="presParOf" srcId="{BA5D7D65-3F46-406E-8177-F326BF678859}" destId="{3F85F938-F28B-47A7-B6CC-BA95487A4130}" srcOrd="2" destOrd="0" presId="urn:microsoft.com/office/officeart/2005/8/layout/chevron2"/>
    <dgm:cxn modelId="{0D135A28-4918-47E7-BAFA-879E79787B1C}" type="presParOf" srcId="{3F85F938-F28B-47A7-B6CC-BA95487A4130}" destId="{BCF6929D-2804-4274-B650-7499551AEB1B}" srcOrd="0" destOrd="0" presId="urn:microsoft.com/office/officeart/2005/8/layout/chevron2"/>
    <dgm:cxn modelId="{D3FFA8C1-3E2E-4DC8-853D-6D27007F4F73}" type="presParOf" srcId="{3F85F938-F28B-47A7-B6CC-BA95487A4130}" destId="{FACB5202-F29E-40F4-B465-2588DDAA2E36}" srcOrd="1" destOrd="0" presId="urn:microsoft.com/office/officeart/2005/8/layout/chevron2"/>
    <dgm:cxn modelId="{6EAE8917-890B-4974-A40F-66319393E98C}" type="presParOf" srcId="{BA5D7D65-3F46-406E-8177-F326BF678859}" destId="{7664AF50-0A5B-4340-9987-F323E4303208}" srcOrd="3" destOrd="0" presId="urn:microsoft.com/office/officeart/2005/8/layout/chevron2"/>
    <dgm:cxn modelId="{57BB24F9-243D-4FA5-81C0-EC5A5058D08D}" type="presParOf" srcId="{BA5D7D65-3F46-406E-8177-F326BF678859}" destId="{A7713BAF-76B4-4850-AF44-EBE6B1A334F9}" srcOrd="4" destOrd="0" presId="urn:microsoft.com/office/officeart/2005/8/layout/chevron2"/>
    <dgm:cxn modelId="{F5338040-AA7B-448D-9855-584AD21BE060}" type="presParOf" srcId="{A7713BAF-76B4-4850-AF44-EBE6B1A334F9}" destId="{CDF84735-AAA6-4FE1-8B53-8275034D2059}" srcOrd="0" destOrd="0" presId="urn:microsoft.com/office/officeart/2005/8/layout/chevron2"/>
    <dgm:cxn modelId="{703966DA-48BD-45CF-B5B2-05188B629AA3}" type="presParOf" srcId="{A7713BAF-76B4-4850-AF44-EBE6B1A334F9}" destId="{3EE408E7-1EDC-49DB-A513-B564A47590F1}" srcOrd="1" destOrd="0" presId="urn:microsoft.com/office/officeart/2005/8/layout/chevron2"/>
    <dgm:cxn modelId="{2E81DD02-7688-42F3-A911-2B84EED9048D}" type="presParOf" srcId="{BA5D7D65-3F46-406E-8177-F326BF678859}" destId="{1B730537-9C9D-4C3E-9862-5F214B0BEAED}" srcOrd="5" destOrd="0" presId="urn:microsoft.com/office/officeart/2005/8/layout/chevron2"/>
    <dgm:cxn modelId="{8E43CCB6-BA10-4FEF-A182-FA05C55A1186}" type="presParOf" srcId="{BA5D7D65-3F46-406E-8177-F326BF678859}" destId="{0C28C139-06B0-4F9D-BA40-488B2080D4D4}" srcOrd="6" destOrd="0" presId="urn:microsoft.com/office/officeart/2005/8/layout/chevron2"/>
    <dgm:cxn modelId="{940444C7-C1C7-4862-BCDC-3D07E880C62A}" type="presParOf" srcId="{0C28C139-06B0-4F9D-BA40-488B2080D4D4}" destId="{F71ABAD8-888D-43F6-9741-A8B68AD7BB52}" srcOrd="0" destOrd="0" presId="urn:microsoft.com/office/officeart/2005/8/layout/chevron2"/>
    <dgm:cxn modelId="{0F174A14-8CFC-4903-A761-582742F3111F}" type="presParOf" srcId="{0C28C139-06B0-4F9D-BA40-488B2080D4D4}" destId="{574D734D-DBB7-4F9D-ABDD-312A4A55970E}" srcOrd="1" destOrd="0" presId="urn:microsoft.com/office/officeart/2005/8/layout/chevron2"/>
    <dgm:cxn modelId="{32B74785-6A26-4CBE-AFB0-5B67C68184B4}" type="presParOf" srcId="{BA5D7D65-3F46-406E-8177-F326BF678859}" destId="{C1F77D24-0C57-4351-86BA-B7E1B770FD19}" srcOrd="7" destOrd="0" presId="urn:microsoft.com/office/officeart/2005/8/layout/chevron2"/>
    <dgm:cxn modelId="{90997AC9-00E2-4CF3-B027-52A418C9E552}" type="presParOf" srcId="{BA5D7D65-3F46-406E-8177-F326BF678859}" destId="{12FC097C-6462-4CB3-B047-B791B01F7CF8}" srcOrd="8" destOrd="0" presId="urn:microsoft.com/office/officeart/2005/8/layout/chevron2"/>
    <dgm:cxn modelId="{518BD184-6047-496A-BDC5-DF5DCE14D927}" type="presParOf" srcId="{12FC097C-6462-4CB3-B047-B791B01F7CF8}" destId="{38B7A7D6-FEF2-4464-B319-477B7AEB57B3}" srcOrd="0" destOrd="0" presId="urn:microsoft.com/office/officeart/2005/8/layout/chevron2"/>
    <dgm:cxn modelId="{730191E4-E291-484D-A6E2-46B7516BC86E}" type="presParOf" srcId="{12FC097C-6462-4CB3-B047-B791B01F7CF8}" destId="{8E1527F5-0095-4D4F-A063-D57D74EC4D4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D3F0F1-73F0-463B-9A04-A79F774359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94FAA9-87DE-42F8-9FD2-CDEB3DEA1E9E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8AFAE5D6-F821-4A9B-92F3-0C7E86950FD1}" type="parTrans" cxnId="{197F351F-AB87-4CC0-83F9-7F5943AF0A39}">
      <dgm:prSet/>
      <dgm:spPr/>
      <dgm:t>
        <a:bodyPr/>
        <a:lstStyle/>
        <a:p>
          <a:endParaRPr lang="ru-RU"/>
        </a:p>
      </dgm:t>
    </dgm:pt>
    <dgm:pt modelId="{232410EB-E96E-44B5-B014-CD70CF739686}" type="sibTrans" cxnId="{197F351F-AB87-4CC0-83F9-7F5943AF0A39}">
      <dgm:prSet/>
      <dgm:spPr/>
      <dgm:t>
        <a:bodyPr/>
        <a:lstStyle/>
        <a:p>
          <a:endParaRPr lang="ru-RU"/>
        </a:p>
      </dgm:t>
    </dgm:pt>
    <dgm:pt modelId="{EE7BA2E2-035F-465B-972F-8068B39E488E}">
      <dgm:prSet phldrT="[Текст]" custT="1"/>
      <dgm:spPr/>
      <dgm:t>
        <a:bodyPr/>
        <a:lstStyle/>
        <a:p>
          <a:pPr algn="just"/>
          <a:r>
            <a:rPr lang="ru-RU" sz="15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доходов от использования имущества, находящегося в государственной собственности на 37,8 % или на 349,9 млн рублей преимущественно за счет доходов от операций по управлению остатками на едином счете бюджета</a:t>
          </a:r>
          <a:endParaRPr lang="ru-RU" sz="15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307309-67DB-4570-971D-892B0240B579}" type="parTrans" cxnId="{F45FD9BB-F666-4AF9-822A-6BF94599A0A5}">
      <dgm:prSet/>
      <dgm:spPr/>
      <dgm:t>
        <a:bodyPr/>
        <a:lstStyle/>
        <a:p>
          <a:endParaRPr lang="ru-RU"/>
        </a:p>
      </dgm:t>
    </dgm:pt>
    <dgm:pt modelId="{20CC5B4F-0414-4B36-8478-763D4E6A8101}" type="sibTrans" cxnId="{F45FD9BB-F666-4AF9-822A-6BF94599A0A5}">
      <dgm:prSet/>
      <dgm:spPr/>
      <dgm:t>
        <a:bodyPr/>
        <a:lstStyle/>
        <a:p>
          <a:endParaRPr lang="ru-RU"/>
        </a:p>
      </dgm:t>
    </dgm:pt>
    <dgm:pt modelId="{5AD7F3EA-47C6-464D-9566-2FDC6265BA9C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F4A95276-520D-4975-9056-ABE7010A5B20}" type="parTrans" cxnId="{D2DA34E0-FB4D-4928-B2F8-C298847656B3}">
      <dgm:prSet/>
      <dgm:spPr/>
      <dgm:t>
        <a:bodyPr/>
        <a:lstStyle/>
        <a:p>
          <a:endParaRPr lang="ru-RU"/>
        </a:p>
      </dgm:t>
    </dgm:pt>
    <dgm:pt modelId="{E9CC4F14-FDE6-4707-81A7-645D965B5F5A}" type="sibTrans" cxnId="{D2DA34E0-FB4D-4928-B2F8-C298847656B3}">
      <dgm:prSet/>
      <dgm:spPr/>
      <dgm:t>
        <a:bodyPr/>
        <a:lstStyle/>
        <a:p>
          <a:endParaRPr lang="ru-RU"/>
        </a:p>
      </dgm:t>
    </dgm:pt>
    <dgm:pt modelId="{B063ECE6-316F-4E52-A2FA-5EDF526FF8F5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штрафов, санкций, возмещения ущерба на </a:t>
          </a:r>
          <a:b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</a:br>
          <a: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50,9 %, или на 307,4 млн </a:t>
          </a:r>
          <a:r>
            <a:rPr lang="ru-RU" sz="16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рублей</a:t>
          </a: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B21D18-0574-45BD-8E39-84D0D5632C91}" type="parTrans" cxnId="{CB1AE6F9-8035-48B6-AA7E-5E05831BDDEF}">
      <dgm:prSet/>
      <dgm:spPr/>
      <dgm:t>
        <a:bodyPr/>
        <a:lstStyle/>
        <a:p>
          <a:endParaRPr lang="ru-RU"/>
        </a:p>
      </dgm:t>
    </dgm:pt>
    <dgm:pt modelId="{9E811B12-67D4-4D34-B055-988E6AF71A1D}" type="sibTrans" cxnId="{CB1AE6F9-8035-48B6-AA7E-5E05831BDDEF}">
      <dgm:prSet/>
      <dgm:spPr/>
      <dgm:t>
        <a:bodyPr/>
        <a:lstStyle/>
        <a:p>
          <a:endParaRPr lang="ru-RU"/>
        </a:p>
      </dgm:t>
    </dgm:pt>
    <dgm:pt modelId="{86CC369C-C408-4026-B635-BE6B554ADB80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1754297D-4CB0-49E2-94F0-9C41730AE74B}" type="parTrans" cxnId="{991007C4-8F00-4C62-8B43-E453FCB61D6C}">
      <dgm:prSet/>
      <dgm:spPr/>
      <dgm:t>
        <a:bodyPr/>
        <a:lstStyle/>
        <a:p>
          <a:endParaRPr lang="ru-RU"/>
        </a:p>
      </dgm:t>
    </dgm:pt>
    <dgm:pt modelId="{3088CE16-66AB-4D50-8A36-50DBE22C8386}" type="sibTrans" cxnId="{991007C4-8F00-4C62-8B43-E453FCB61D6C}">
      <dgm:prSet/>
      <dgm:spPr/>
      <dgm:t>
        <a:bodyPr/>
        <a:lstStyle/>
        <a:p>
          <a:endParaRPr lang="ru-RU"/>
        </a:p>
      </dgm:t>
    </dgm:pt>
    <dgm:pt modelId="{5562FC69-282D-4ACD-B957-9DC7122BC83A}">
      <dgm:prSet phldrT="[Текст]" custT="1"/>
      <dgm:spPr/>
      <dgm:t>
        <a:bodyPr/>
        <a:lstStyle/>
        <a:p>
          <a: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доходов от оказания платных услуг на </a:t>
          </a:r>
          <a:b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</a:br>
          <a: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24,7 %, или на 55,9 млн рублей</a:t>
          </a:r>
          <a:endParaRPr lang="ru-RU" sz="16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212916-15F1-4B35-9FC0-0E95D72B23B8}" type="sibTrans" cxnId="{5728EA39-549F-4B11-A9D3-6967E9A38D33}">
      <dgm:prSet/>
      <dgm:spPr/>
      <dgm:t>
        <a:bodyPr/>
        <a:lstStyle/>
        <a:p>
          <a:endParaRPr lang="ru-RU"/>
        </a:p>
      </dgm:t>
    </dgm:pt>
    <dgm:pt modelId="{7AA7E314-B552-440E-8C43-D0A8BA0AF872}" type="parTrans" cxnId="{5728EA39-549F-4B11-A9D3-6967E9A38D33}">
      <dgm:prSet/>
      <dgm:spPr/>
      <dgm:t>
        <a:bodyPr/>
        <a:lstStyle/>
        <a:p>
          <a:endParaRPr lang="ru-RU"/>
        </a:p>
      </dgm:t>
    </dgm:pt>
    <dgm:pt modelId="{84F9B489-594B-4A8D-B285-6CA2CFDB4AFB}">
      <dgm:prSet/>
      <dgm:spPr/>
      <dgm:t>
        <a:bodyPr/>
        <a:lstStyle/>
        <a:p>
          <a:endParaRPr lang="ru-RU"/>
        </a:p>
      </dgm:t>
    </dgm:pt>
    <dgm:pt modelId="{F0A95D7E-BE09-4B95-AB53-05C9A12259C9}" type="parTrans" cxnId="{62334BF3-646B-4E1A-92BF-1DF5EB6CB82E}">
      <dgm:prSet/>
      <dgm:spPr/>
      <dgm:t>
        <a:bodyPr/>
        <a:lstStyle/>
        <a:p>
          <a:endParaRPr lang="ru-RU"/>
        </a:p>
      </dgm:t>
    </dgm:pt>
    <dgm:pt modelId="{DE78C13C-8D19-41F7-AB21-430FE3A8D783}" type="sibTrans" cxnId="{62334BF3-646B-4E1A-92BF-1DF5EB6CB82E}">
      <dgm:prSet/>
      <dgm:spPr/>
      <dgm:t>
        <a:bodyPr/>
        <a:lstStyle/>
        <a:p>
          <a:endParaRPr lang="ru-RU"/>
        </a:p>
      </dgm:t>
    </dgm:pt>
    <dgm:pt modelId="{9520960C-BCBD-417A-90BC-1C7CEA511869}">
      <dgm:prSet custT="1"/>
      <dgm:spPr/>
      <dgm:t>
        <a:bodyPr/>
        <a:lstStyle/>
        <a:p>
          <a: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доходов от продажи материальных и нематериальных активов на 22,8 млн рублей, или в 3 раза больше</a:t>
          </a:r>
          <a:endParaRPr lang="ru-RU" sz="16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0E6F50BA-F44D-4F6A-A9D7-216D29660E21}" type="parTrans" cxnId="{6D7CF37E-A98C-4AE6-856A-15679FC7041F}">
      <dgm:prSet/>
      <dgm:spPr/>
      <dgm:t>
        <a:bodyPr/>
        <a:lstStyle/>
        <a:p>
          <a:endParaRPr lang="ru-RU"/>
        </a:p>
      </dgm:t>
    </dgm:pt>
    <dgm:pt modelId="{3B050BCB-3EDD-42BE-8577-58E091A1A00F}" type="sibTrans" cxnId="{6D7CF37E-A98C-4AE6-856A-15679FC7041F}">
      <dgm:prSet/>
      <dgm:spPr/>
      <dgm:t>
        <a:bodyPr/>
        <a:lstStyle/>
        <a:p>
          <a:endParaRPr lang="ru-RU"/>
        </a:p>
      </dgm:t>
    </dgm:pt>
    <dgm:pt modelId="{E1144263-EA07-4186-A413-40A0A7E0F191}">
      <dgm:prSet/>
      <dgm:spPr/>
      <dgm:t>
        <a:bodyPr/>
        <a:lstStyle/>
        <a:p>
          <a:endParaRPr lang="ru-RU"/>
        </a:p>
      </dgm:t>
    </dgm:pt>
    <dgm:pt modelId="{0BD16E74-C1C3-4412-804D-F3427847D333}" type="parTrans" cxnId="{B4901F49-EA20-4174-9ACF-9558C48834AC}">
      <dgm:prSet/>
      <dgm:spPr/>
      <dgm:t>
        <a:bodyPr/>
        <a:lstStyle/>
        <a:p>
          <a:endParaRPr lang="ru-RU"/>
        </a:p>
      </dgm:t>
    </dgm:pt>
    <dgm:pt modelId="{EF0EC2B0-E097-4AAF-AC24-D5912D3D79EB}" type="sibTrans" cxnId="{B4901F49-EA20-4174-9ACF-9558C48834AC}">
      <dgm:prSet/>
      <dgm:spPr/>
      <dgm:t>
        <a:bodyPr/>
        <a:lstStyle/>
        <a:p>
          <a:endParaRPr lang="ru-RU"/>
        </a:p>
      </dgm:t>
    </dgm:pt>
    <dgm:pt modelId="{10224BEA-5579-46E9-9C42-FB287013B858}">
      <dgm:prSet custT="1"/>
      <dgm:spPr/>
      <dgm:t>
        <a:bodyPr/>
        <a:lstStyle/>
        <a:p>
          <a:r>
            <a: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платежей при пользовании природными ресурсами на 19,7% или на 15,6 млн рублей </a:t>
          </a:r>
          <a:endParaRPr lang="ru-RU" sz="16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gm:t>
    </dgm:pt>
    <dgm:pt modelId="{29E3BB22-E62A-4099-A541-76EB2486E0AE}" type="parTrans" cxnId="{5EE4C156-3C4D-4886-8789-B9AF810C9B54}">
      <dgm:prSet/>
      <dgm:spPr/>
      <dgm:t>
        <a:bodyPr/>
        <a:lstStyle/>
        <a:p>
          <a:endParaRPr lang="ru-RU"/>
        </a:p>
      </dgm:t>
    </dgm:pt>
    <dgm:pt modelId="{EE92C0C5-BCD1-4DBE-98E7-546B81DA45A1}" type="sibTrans" cxnId="{5EE4C156-3C4D-4886-8789-B9AF810C9B54}">
      <dgm:prSet/>
      <dgm:spPr/>
      <dgm:t>
        <a:bodyPr/>
        <a:lstStyle/>
        <a:p>
          <a:endParaRPr lang="ru-RU"/>
        </a:p>
      </dgm:t>
    </dgm:pt>
    <dgm:pt modelId="{BA5D7D65-3F46-406E-8177-F326BF678859}" type="pres">
      <dgm:prSet presAssocID="{A8D3F0F1-73F0-463B-9A04-A79F774359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C4919E-C0CA-4C4B-BB1B-D05B8E10DB34}" type="pres">
      <dgm:prSet presAssocID="{B494FAA9-87DE-42F8-9FD2-CDEB3DEA1E9E}" presName="composite" presStyleCnt="0"/>
      <dgm:spPr/>
    </dgm:pt>
    <dgm:pt modelId="{AC3B83EE-8339-43BA-B097-0F002DDC5421}" type="pres">
      <dgm:prSet presAssocID="{B494FAA9-87DE-42F8-9FD2-CDEB3DEA1E9E}" presName="parentText" presStyleLbl="alignNode1" presStyleIdx="0" presStyleCnt="5" custAng="10800000" custLinFactNeighborX="-1747" custLinFactNeighborY="-244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495D27-0BD8-4D80-A954-9B62C1857662}" type="pres">
      <dgm:prSet presAssocID="{B494FAA9-87DE-42F8-9FD2-CDEB3DEA1E9E}" presName="descendantText" presStyleLbl="alignAcc1" presStyleIdx="0" presStyleCnt="5" custScaleY="187830" custLinFactNeighborX="227" custLinFactNeighborY="17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09223-816B-4A6E-AC45-53B610A205AD}" type="pres">
      <dgm:prSet presAssocID="{232410EB-E96E-44B5-B014-CD70CF739686}" presName="sp" presStyleCnt="0"/>
      <dgm:spPr/>
    </dgm:pt>
    <dgm:pt modelId="{B6208844-04C5-4693-828C-B64CB26416D2}" type="pres">
      <dgm:prSet presAssocID="{E1144263-EA07-4186-A413-40A0A7E0F191}" presName="composite" presStyleCnt="0"/>
      <dgm:spPr/>
    </dgm:pt>
    <dgm:pt modelId="{BA1BA9A8-834E-4970-B50B-137CBAAF188D}" type="pres">
      <dgm:prSet presAssocID="{E1144263-EA07-4186-A413-40A0A7E0F191}" presName="parentText" presStyleLbl="alignNode1" presStyleIdx="1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7EAF46-438A-432B-95AD-10A3949E5AC0}" type="pres">
      <dgm:prSet presAssocID="{E1144263-EA07-4186-A413-40A0A7E0F191}" presName="descendantText" presStyleLbl="alignAcc1" presStyleIdx="1" presStyleCnt="5" custLinFactNeighborX="-622" custLinFactNeighborY="57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F9AB26-E9C3-4DBC-8DE0-DD23F8717632}" type="pres">
      <dgm:prSet presAssocID="{EF0EC2B0-E097-4AAF-AC24-D5912D3D79EB}" presName="sp" presStyleCnt="0"/>
      <dgm:spPr/>
    </dgm:pt>
    <dgm:pt modelId="{3F85F938-F28B-47A7-B6CC-BA95487A4130}" type="pres">
      <dgm:prSet presAssocID="{5AD7F3EA-47C6-464D-9566-2FDC6265BA9C}" presName="composite" presStyleCnt="0"/>
      <dgm:spPr/>
    </dgm:pt>
    <dgm:pt modelId="{BCF6929D-2804-4274-B650-7499551AEB1B}" type="pres">
      <dgm:prSet presAssocID="{5AD7F3EA-47C6-464D-9566-2FDC6265BA9C}" presName="parentText" presStyleLbl="alignNode1" presStyleIdx="2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B5202-F29E-40F4-B465-2588DDAA2E36}" type="pres">
      <dgm:prSet presAssocID="{5AD7F3EA-47C6-464D-9566-2FDC6265BA9C}" presName="descendantText" presStyleLbl="alignAcc1" presStyleIdx="2" presStyleCnt="5" custScaleY="96153" custLinFactNeighborX="310" custLinFactNeighborY="60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4AF50-0A5B-4340-9987-F323E4303208}" type="pres">
      <dgm:prSet presAssocID="{E9CC4F14-FDE6-4707-81A7-645D965B5F5A}" presName="sp" presStyleCnt="0"/>
      <dgm:spPr/>
    </dgm:pt>
    <dgm:pt modelId="{A7713BAF-76B4-4850-AF44-EBE6B1A334F9}" type="pres">
      <dgm:prSet presAssocID="{86CC369C-C408-4026-B635-BE6B554ADB80}" presName="composite" presStyleCnt="0"/>
      <dgm:spPr/>
    </dgm:pt>
    <dgm:pt modelId="{CDF84735-AAA6-4FE1-8B53-8275034D2059}" type="pres">
      <dgm:prSet presAssocID="{86CC369C-C408-4026-B635-BE6B554ADB80}" presName="parentText" presStyleLbl="alignNode1" presStyleIdx="3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E408E7-1EDC-49DB-A513-B564A47590F1}" type="pres">
      <dgm:prSet presAssocID="{86CC369C-C408-4026-B635-BE6B554ADB80}" presName="descendantText" presStyleLbl="alignAcc1" presStyleIdx="3" presStyleCnt="5" custLinFactNeighborX="230" custLinFactNeighborY="459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7BA121-6BF0-4010-9607-7B3930FBC899}" type="pres">
      <dgm:prSet presAssocID="{3088CE16-66AB-4D50-8A36-50DBE22C8386}" presName="sp" presStyleCnt="0"/>
      <dgm:spPr/>
    </dgm:pt>
    <dgm:pt modelId="{881D74C1-DFC4-41C6-9369-B1C4871A5BF2}" type="pres">
      <dgm:prSet presAssocID="{84F9B489-594B-4A8D-B285-6CA2CFDB4AFB}" presName="composite" presStyleCnt="0"/>
      <dgm:spPr/>
    </dgm:pt>
    <dgm:pt modelId="{0410B99A-ABE0-4D07-86D3-15EB42ABAECB}" type="pres">
      <dgm:prSet presAssocID="{84F9B489-594B-4A8D-B285-6CA2CFDB4AFB}" presName="parentText" presStyleLbl="alignNode1" presStyleIdx="4" presStyleCnt="5" custAng="108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01BB1-FEA4-44E5-82B8-E1FA1472E63B}" type="pres">
      <dgm:prSet presAssocID="{84F9B489-594B-4A8D-B285-6CA2CFDB4AFB}" presName="descendantText" presStyleLbl="alignAcc1" presStyleIdx="4" presStyleCnt="5" custScaleY="113149" custLinFactNeighborY="37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DA34E0-FB4D-4928-B2F8-C298847656B3}" srcId="{A8D3F0F1-73F0-463B-9A04-A79F7743591E}" destId="{5AD7F3EA-47C6-464D-9566-2FDC6265BA9C}" srcOrd="2" destOrd="0" parTransId="{F4A95276-520D-4975-9056-ABE7010A5B20}" sibTransId="{E9CC4F14-FDE6-4707-81A7-645D965B5F5A}"/>
    <dgm:cxn modelId="{1CBF665E-39B4-43AB-9E58-DFE11BB99467}" type="presOf" srcId="{5562FC69-282D-4ACD-B957-9DC7122BC83A}" destId="{3EE408E7-1EDC-49DB-A513-B564A47590F1}" srcOrd="0" destOrd="0" presId="urn:microsoft.com/office/officeart/2005/8/layout/chevron2"/>
    <dgm:cxn modelId="{F6DD87EF-6889-4482-B86F-09B2C209FBFC}" type="presOf" srcId="{A8D3F0F1-73F0-463B-9A04-A79F7743591E}" destId="{BA5D7D65-3F46-406E-8177-F326BF678859}" srcOrd="0" destOrd="0" presId="urn:microsoft.com/office/officeart/2005/8/layout/chevron2"/>
    <dgm:cxn modelId="{E3C14192-7B51-44A9-AF71-76F17D97D6C4}" type="presOf" srcId="{86CC369C-C408-4026-B635-BE6B554ADB80}" destId="{CDF84735-AAA6-4FE1-8B53-8275034D2059}" srcOrd="0" destOrd="0" presId="urn:microsoft.com/office/officeart/2005/8/layout/chevron2"/>
    <dgm:cxn modelId="{B4901F49-EA20-4174-9ACF-9558C48834AC}" srcId="{A8D3F0F1-73F0-463B-9A04-A79F7743591E}" destId="{E1144263-EA07-4186-A413-40A0A7E0F191}" srcOrd="1" destOrd="0" parTransId="{0BD16E74-C1C3-4412-804D-F3427847D333}" sibTransId="{EF0EC2B0-E097-4AAF-AC24-D5912D3D79EB}"/>
    <dgm:cxn modelId="{4BAA63AA-4540-4E41-AE9E-2103F3F3AAAA}" type="presOf" srcId="{EE7BA2E2-035F-465B-972F-8068B39E488E}" destId="{08495D27-0BD8-4D80-A954-9B62C1857662}" srcOrd="0" destOrd="0" presId="urn:microsoft.com/office/officeart/2005/8/layout/chevron2"/>
    <dgm:cxn modelId="{888A0B5E-569A-462D-BCA7-AA33D43AD1EB}" type="presOf" srcId="{84F9B489-594B-4A8D-B285-6CA2CFDB4AFB}" destId="{0410B99A-ABE0-4D07-86D3-15EB42ABAECB}" srcOrd="0" destOrd="0" presId="urn:microsoft.com/office/officeart/2005/8/layout/chevron2"/>
    <dgm:cxn modelId="{991007C4-8F00-4C62-8B43-E453FCB61D6C}" srcId="{A8D3F0F1-73F0-463B-9A04-A79F7743591E}" destId="{86CC369C-C408-4026-B635-BE6B554ADB80}" srcOrd="3" destOrd="0" parTransId="{1754297D-4CB0-49E2-94F0-9C41730AE74B}" sibTransId="{3088CE16-66AB-4D50-8A36-50DBE22C8386}"/>
    <dgm:cxn modelId="{01BE7EF4-9C34-45C6-B77B-9287B796BD39}" type="presOf" srcId="{B063ECE6-316F-4E52-A2FA-5EDF526FF8F5}" destId="{FACB5202-F29E-40F4-B465-2588DDAA2E36}" srcOrd="0" destOrd="0" presId="urn:microsoft.com/office/officeart/2005/8/layout/chevron2"/>
    <dgm:cxn modelId="{DE28BD74-C642-479B-BA40-1C031E49AB17}" type="presOf" srcId="{E1144263-EA07-4186-A413-40A0A7E0F191}" destId="{BA1BA9A8-834E-4970-B50B-137CBAAF188D}" srcOrd="0" destOrd="0" presId="urn:microsoft.com/office/officeart/2005/8/layout/chevron2"/>
    <dgm:cxn modelId="{C1ABC8F3-5246-419B-AA8D-9AD1007B6484}" type="presOf" srcId="{9520960C-BCBD-417A-90BC-1C7CEA511869}" destId="{73F01BB1-FEA4-44E5-82B8-E1FA1472E63B}" srcOrd="0" destOrd="0" presId="urn:microsoft.com/office/officeart/2005/8/layout/chevron2"/>
    <dgm:cxn modelId="{197F351F-AB87-4CC0-83F9-7F5943AF0A39}" srcId="{A8D3F0F1-73F0-463B-9A04-A79F7743591E}" destId="{B494FAA9-87DE-42F8-9FD2-CDEB3DEA1E9E}" srcOrd="0" destOrd="0" parTransId="{8AFAE5D6-F821-4A9B-92F3-0C7E86950FD1}" sibTransId="{232410EB-E96E-44B5-B014-CD70CF739686}"/>
    <dgm:cxn modelId="{FFB2A708-2708-4D9B-A6DC-B6CD91313818}" type="presOf" srcId="{10224BEA-5579-46E9-9C42-FB287013B858}" destId="{D97EAF46-438A-432B-95AD-10A3949E5AC0}" srcOrd="0" destOrd="0" presId="urn:microsoft.com/office/officeart/2005/8/layout/chevron2"/>
    <dgm:cxn modelId="{62334BF3-646B-4E1A-92BF-1DF5EB6CB82E}" srcId="{A8D3F0F1-73F0-463B-9A04-A79F7743591E}" destId="{84F9B489-594B-4A8D-B285-6CA2CFDB4AFB}" srcOrd="4" destOrd="0" parTransId="{F0A95D7E-BE09-4B95-AB53-05C9A12259C9}" sibTransId="{DE78C13C-8D19-41F7-AB21-430FE3A8D783}"/>
    <dgm:cxn modelId="{F45FD9BB-F666-4AF9-822A-6BF94599A0A5}" srcId="{B494FAA9-87DE-42F8-9FD2-CDEB3DEA1E9E}" destId="{EE7BA2E2-035F-465B-972F-8068B39E488E}" srcOrd="0" destOrd="0" parTransId="{10307309-67DB-4570-971D-892B0240B579}" sibTransId="{20CC5B4F-0414-4B36-8478-763D4E6A8101}"/>
    <dgm:cxn modelId="{5EE4C156-3C4D-4886-8789-B9AF810C9B54}" srcId="{E1144263-EA07-4186-A413-40A0A7E0F191}" destId="{10224BEA-5579-46E9-9C42-FB287013B858}" srcOrd="0" destOrd="0" parTransId="{29E3BB22-E62A-4099-A541-76EB2486E0AE}" sibTransId="{EE92C0C5-BCD1-4DBE-98E7-546B81DA45A1}"/>
    <dgm:cxn modelId="{80614347-2608-4BED-AE80-F9CC4C9B384C}" type="presOf" srcId="{B494FAA9-87DE-42F8-9FD2-CDEB3DEA1E9E}" destId="{AC3B83EE-8339-43BA-B097-0F002DDC5421}" srcOrd="0" destOrd="0" presId="urn:microsoft.com/office/officeart/2005/8/layout/chevron2"/>
    <dgm:cxn modelId="{CB1AE6F9-8035-48B6-AA7E-5E05831BDDEF}" srcId="{5AD7F3EA-47C6-464D-9566-2FDC6265BA9C}" destId="{B063ECE6-316F-4E52-A2FA-5EDF526FF8F5}" srcOrd="0" destOrd="0" parTransId="{F6B21D18-0574-45BD-8E39-84D0D5632C91}" sibTransId="{9E811B12-67D4-4D34-B055-988E6AF71A1D}"/>
    <dgm:cxn modelId="{7285EC44-4158-43B2-94F4-D95B223CF24E}" type="presOf" srcId="{5AD7F3EA-47C6-464D-9566-2FDC6265BA9C}" destId="{BCF6929D-2804-4274-B650-7499551AEB1B}" srcOrd="0" destOrd="0" presId="urn:microsoft.com/office/officeart/2005/8/layout/chevron2"/>
    <dgm:cxn modelId="{6D7CF37E-A98C-4AE6-856A-15679FC7041F}" srcId="{84F9B489-594B-4A8D-B285-6CA2CFDB4AFB}" destId="{9520960C-BCBD-417A-90BC-1C7CEA511869}" srcOrd="0" destOrd="0" parTransId="{0E6F50BA-F44D-4F6A-A9D7-216D29660E21}" sibTransId="{3B050BCB-3EDD-42BE-8577-58E091A1A00F}"/>
    <dgm:cxn modelId="{5728EA39-549F-4B11-A9D3-6967E9A38D33}" srcId="{86CC369C-C408-4026-B635-BE6B554ADB80}" destId="{5562FC69-282D-4ACD-B957-9DC7122BC83A}" srcOrd="0" destOrd="0" parTransId="{7AA7E314-B552-440E-8C43-D0A8BA0AF872}" sibTransId="{98212916-15F1-4B35-9FC0-0E95D72B23B8}"/>
    <dgm:cxn modelId="{09BC8DB9-381A-46D1-BA99-844B587E218C}" type="presParOf" srcId="{BA5D7D65-3F46-406E-8177-F326BF678859}" destId="{C4C4919E-C0CA-4C4B-BB1B-D05B8E10DB34}" srcOrd="0" destOrd="0" presId="urn:microsoft.com/office/officeart/2005/8/layout/chevron2"/>
    <dgm:cxn modelId="{792EED43-B771-4641-825A-A410F9279FB0}" type="presParOf" srcId="{C4C4919E-C0CA-4C4B-BB1B-D05B8E10DB34}" destId="{AC3B83EE-8339-43BA-B097-0F002DDC5421}" srcOrd="0" destOrd="0" presId="urn:microsoft.com/office/officeart/2005/8/layout/chevron2"/>
    <dgm:cxn modelId="{D1765FBC-01B7-43A8-BF19-39E1C295B635}" type="presParOf" srcId="{C4C4919E-C0CA-4C4B-BB1B-D05B8E10DB34}" destId="{08495D27-0BD8-4D80-A954-9B62C1857662}" srcOrd="1" destOrd="0" presId="urn:microsoft.com/office/officeart/2005/8/layout/chevron2"/>
    <dgm:cxn modelId="{CCC2E086-2632-4385-9EB5-004662C8AF8E}" type="presParOf" srcId="{BA5D7D65-3F46-406E-8177-F326BF678859}" destId="{E1009223-816B-4A6E-AC45-53B610A205AD}" srcOrd="1" destOrd="0" presId="urn:microsoft.com/office/officeart/2005/8/layout/chevron2"/>
    <dgm:cxn modelId="{234C3D3D-CA4F-4603-B823-817E484D89B5}" type="presParOf" srcId="{BA5D7D65-3F46-406E-8177-F326BF678859}" destId="{B6208844-04C5-4693-828C-B64CB26416D2}" srcOrd="2" destOrd="0" presId="urn:microsoft.com/office/officeart/2005/8/layout/chevron2"/>
    <dgm:cxn modelId="{3697414F-BDB3-407F-A3CA-D75CA922CDC7}" type="presParOf" srcId="{B6208844-04C5-4693-828C-B64CB26416D2}" destId="{BA1BA9A8-834E-4970-B50B-137CBAAF188D}" srcOrd="0" destOrd="0" presId="urn:microsoft.com/office/officeart/2005/8/layout/chevron2"/>
    <dgm:cxn modelId="{9746C4FB-3411-4F02-914A-E76716992333}" type="presParOf" srcId="{B6208844-04C5-4693-828C-B64CB26416D2}" destId="{D97EAF46-438A-432B-95AD-10A3949E5AC0}" srcOrd="1" destOrd="0" presId="urn:microsoft.com/office/officeart/2005/8/layout/chevron2"/>
    <dgm:cxn modelId="{D4CB98BA-40BC-4331-9AAB-275BAD7E88A8}" type="presParOf" srcId="{BA5D7D65-3F46-406E-8177-F326BF678859}" destId="{8DF9AB26-E9C3-4DBC-8DE0-DD23F8717632}" srcOrd="3" destOrd="0" presId="urn:microsoft.com/office/officeart/2005/8/layout/chevron2"/>
    <dgm:cxn modelId="{BFDC8560-B90C-4328-841F-71927AB01022}" type="presParOf" srcId="{BA5D7D65-3F46-406E-8177-F326BF678859}" destId="{3F85F938-F28B-47A7-B6CC-BA95487A4130}" srcOrd="4" destOrd="0" presId="urn:microsoft.com/office/officeart/2005/8/layout/chevron2"/>
    <dgm:cxn modelId="{0D135A28-4918-47E7-BAFA-879E79787B1C}" type="presParOf" srcId="{3F85F938-F28B-47A7-B6CC-BA95487A4130}" destId="{BCF6929D-2804-4274-B650-7499551AEB1B}" srcOrd="0" destOrd="0" presId="urn:microsoft.com/office/officeart/2005/8/layout/chevron2"/>
    <dgm:cxn modelId="{D3FFA8C1-3E2E-4DC8-853D-6D27007F4F73}" type="presParOf" srcId="{3F85F938-F28B-47A7-B6CC-BA95487A4130}" destId="{FACB5202-F29E-40F4-B465-2588DDAA2E36}" srcOrd="1" destOrd="0" presId="urn:microsoft.com/office/officeart/2005/8/layout/chevron2"/>
    <dgm:cxn modelId="{6EAE8917-890B-4974-A40F-66319393E98C}" type="presParOf" srcId="{BA5D7D65-3F46-406E-8177-F326BF678859}" destId="{7664AF50-0A5B-4340-9987-F323E4303208}" srcOrd="5" destOrd="0" presId="urn:microsoft.com/office/officeart/2005/8/layout/chevron2"/>
    <dgm:cxn modelId="{57BB24F9-243D-4FA5-81C0-EC5A5058D08D}" type="presParOf" srcId="{BA5D7D65-3F46-406E-8177-F326BF678859}" destId="{A7713BAF-76B4-4850-AF44-EBE6B1A334F9}" srcOrd="6" destOrd="0" presId="urn:microsoft.com/office/officeart/2005/8/layout/chevron2"/>
    <dgm:cxn modelId="{F5338040-AA7B-448D-9855-584AD21BE060}" type="presParOf" srcId="{A7713BAF-76B4-4850-AF44-EBE6B1A334F9}" destId="{CDF84735-AAA6-4FE1-8B53-8275034D2059}" srcOrd="0" destOrd="0" presId="urn:microsoft.com/office/officeart/2005/8/layout/chevron2"/>
    <dgm:cxn modelId="{703966DA-48BD-45CF-B5B2-05188B629AA3}" type="presParOf" srcId="{A7713BAF-76B4-4850-AF44-EBE6B1A334F9}" destId="{3EE408E7-1EDC-49DB-A513-B564A47590F1}" srcOrd="1" destOrd="0" presId="urn:microsoft.com/office/officeart/2005/8/layout/chevron2"/>
    <dgm:cxn modelId="{53030A79-B000-4A47-9C90-1F5158A9EC11}" type="presParOf" srcId="{BA5D7D65-3F46-406E-8177-F326BF678859}" destId="{377BA121-6BF0-4010-9607-7B3930FBC899}" srcOrd="7" destOrd="0" presId="urn:microsoft.com/office/officeart/2005/8/layout/chevron2"/>
    <dgm:cxn modelId="{721649F9-2A55-44E5-98E8-EBF9ADC6EA93}" type="presParOf" srcId="{BA5D7D65-3F46-406E-8177-F326BF678859}" destId="{881D74C1-DFC4-41C6-9369-B1C4871A5BF2}" srcOrd="8" destOrd="0" presId="urn:microsoft.com/office/officeart/2005/8/layout/chevron2"/>
    <dgm:cxn modelId="{E2B0E82B-1E89-4FEF-883F-8F24B7D4F720}" type="presParOf" srcId="{881D74C1-DFC4-41C6-9369-B1C4871A5BF2}" destId="{0410B99A-ABE0-4D07-86D3-15EB42ABAECB}" srcOrd="0" destOrd="0" presId="urn:microsoft.com/office/officeart/2005/8/layout/chevron2"/>
    <dgm:cxn modelId="{E16FEC06-F0DD-4418-A2DB-14737ECE7C72}" type="presParOf" srcId="{881D74C1-DFC4-41C6-9369-B1C4871A5BF2}" destId="{73F01BB1-FEA4-44E5-82B8-E1FA1472E63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DAA50A-6AD9-4209-868E-C997ABA3E1A0}" type="doc">
      <dgm:prSet loTypeId="urn:microsoft.com/office/officeart/2005/8/layout/venn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EFCD43F-4804-4F50-867C-FFD51079A6B4}">
      <dgm:prSet phldrT="[文本]" custT="1"/>
      <dgm:spPr>
        <a:solidFill>
          <a:srgbClr val="FF6600"/>
        </a:solidFill>
      </dgm:spPr>
      <dgm:t>
        <a:bodyPr/>
        <a:lstStyle/>
        <a:p>
          <a:endParaRPr lang="zh-CN" altLang="en-US" sz="2000" dirty="0">
            <a:latin typeface="+mj-ea"/>
            <a:ea typeface="+mj-ea"/>
          </a:endParaRPr>
        </a:p>
      </dgm:t>
    </dgm:pt>
    <dgm:pt modelId="{4FA494A4-D664-4E1F-8F40-4B2297D7FB29}" type="parTrans" cxnId="{A0BB758F-1175-4962-B8BF-39C0655AB6D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FA731C67-71F9-45D6-9C57-E82EFFDD54AA}" type="sibTrans" cxnId="{A0BB758F-1175-4962-B8BF-39C0655AB6D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897AAF68-F815-4953-BB16-76C81D8BF01A}">
      <dgm:prSet phldrT="[文本]" custT="1"/>
      <dgm:spPr/>
      <dgm:t>
        <a:bodyPr/>
        <a:lstStyle/>
        <a:p>
          <a:endParaRPr lang="zh-CN" altLang="en-US" sz="2000" dirty="0">
            <a:latin typeface="+mj-ea"/>
            <a:ea typeface="+mj-ea"/>
          </a:endParaRPr>
        </a:p>
      </dgm:t>
    </dgm:pt>
    <dgm:pt modelId="{FC8165BD-CEC2-4DD2-841C-2A17DA4EF127}" type="parTrans" cxnId="{1BDD7170-614C-4339-94DD-26166D82686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8A76460A-4695-4245-AAA7-36391B4835A8}" type="sibTrans" cxnId="{1BDD7170-614C-4339-94DD-26166D82686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D12FBB76-728F-4EE0-9544-DBFE2B129DFA}">
      <dgm:prSet phldrT="[文本]" custT="1"/>
      <dgm:spPr/>
      <dgm:t>
        <a:bodyPr/>
        <a:lstStyle/>
        <a:p>
          <a:endParaRPr lang="zh-CN" altLang="en-US" sz="2000" dirty="0">
            <a:latin typeface="+mj-ea"/>
            <a:ea typeface="+mj-ea"/>
          </a:endParaRPr>
        </a:p>
      </dgm:t>
    </dgm:pt>
    <dgm:pt modelId="{445F53A9-60DF-4978-8897-036B3A43ED54}" type="parTrans" cxnId="{E0818174-54AE-4B27-B1F7-2BD06D9952F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5B9E4591-1588-4E16-B28F-2D605AEC81AA}" type="sibTrans" cxnId="{E0818174-54AE-4B27-B1F7-2BD06D9952F3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3719C935-1FE9-4540-B46A-00037A53ECB5}">
      <dgm:prSet phldrT="[文本]" custT="1"/>
      <dgm:spPr/>
      <dgm:t>
        <a:bodyPr/>
        <a:lstStyle/>
        <a:p>
          <a:endParaRPr lang="zh-CN" altLang="en-US" sz="2000" dirty="0">
            <a:solidFill>
              <a:srgbClr val="FFC000"/>
            </a:solidFill>
            <a:latin typeface="+mj-ea"/>
            <a:ea typeface="+mj-ea"/>
          </a:endParaRPr>
        </a:p>
      </dgm:t>
    </dgm:pt>
    <dgm:pt modelId="{C223C97C-814A-40F4-AF3F-73D93D6CE2D5}" type="parTrans" cxnId="{FA65914A-9C35-4CA9-958C-1AADD22ED182}">
      <dgm:prSet/>
      <dgm:spPr/>
      <dgm:t>
        <a:bodyPr/>
        <a:lstStyle/>
        <a:p>
          <a:endParaRPr lang="ru-RU"/>
        </a:p>
      </dgm:t>
    </dgm:pt>
    <dgm:pt modelId="{6DC31A04-3AD8-499B-ADFD-79286BF5F123}" type="sibTrans" cxnId="{FA65914A-9C35-4CA9-958C-1AADD22ED182}">
      <dgm:prSet/>
      <dgm:spPr/>
      <dgm:t>
        <a:bodyPr/>
        <a:lstStyle/>
        <a:p>
          <a:endParaRPr lang="ru-RU"/>
        </a:p>
      </dgm:t>
    </dgm:pt>
    <dgm:pt modelId="{A8503BFF-CDE6-4191-A915-99BA83DF2F53}">
      <dgm:prSet phldrT="[文本]" custT="1"/>
      <dgm:spPr/>
      <dgm:t>
        <a:bodyPr/>
        <a:lstStyle/>
        <a:p>
          <a:endParaRPr lang="zh-CN" altLang="en-US" sz="2000" dirty="0">
            <a:latin typeface="+mj-ea"/>
            <a:ea typeface="+mj-ea"/>
          </a:endParaRPr>
        </a:p>
      </dgm:t>
    </dgm:pt>
    <dgm:pt modelId="{78B9D4C2-EE9B-48D3-B95B-68B56F3B01DE}" type="sibTrans" cxnId="{17608596-758D-40C8-A9D0-9E1B2B6B65F9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68C6BFF7-F58F-4B8A-B98D-2760DB755683}" type="parTrans" cxnId="{17608596-758D-40C8-A9D0-9E1B2B6B65F9}">
      <dgm:prSet/>
      <dgm:spPr/>
      <dgm:t>
        <a:bodyPr/>
        <a:lstStyle/>
        <a:p>
          <a:endParaRPr lang="zh-CN" altLang="en-US" sz="2400">
            <a:latin typeface="+mj-ea"/>
            <a:ea typeface="+mj-ea"/>
          </a:endParaRPr>
        </a:p>
      </dgm:t>
    </dgm:pt>
    <dgm:pt modelId="{9C8523D2-8ACA-45D3-A6F5-60CBD66005C8}" type="pres">
      <dgm:prSet presAssocID="{FADAA50A-6AD9-4209-868E-C997ABA3E1A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A70E26-DAF8-4B97-B689-608C3DA31888}" type="pres">
      <dgm:prSet presAssocID="{FADAA50A-6AD9-4209-868E-C997ABA3E1A0}" presName="comp1" presStyleCnt="0"/>
      <dgm:spPr/>
    </dgm:pt>
    <dgm:pt modelId="{FB839E9B-9A7F-4356-9CD7-9AC800E56A62}" type="pres">
      <dgm:prSet presAssocID="{FADAA50A-6AD9-4209-868E-C997ABA3E1A0}" presName="circle1" presStyleLbl="node1" presStyleIdx="0" presStyleCnt="5"/>
      <dgm:spPr/>
      <dgm:t>
        <a:bodyPr/>
        <a:lstStyle/>
        <a:p>
          <a:endParaRPr lang="ru-RU"/>
        </a:p>
      </dgm:t>
    </dgm:pt>
    <dgm:pt modelId="{94D74A1D-7A0F-4ABF-BBF1-672D64923123}" type="pres">
      <dgm:prSet presAssocID="{FADAA50A-6AD9-4209-868E-C997ABA3E1A0}" presName="c1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5E255F-A9E1-46A5-99BD-8612C76381AC}" type="pres">
      <dgm:prSet presAssocID="{FADAA50A-6AD9-4209-868E-C997ABA3E1A0}" presName="comp2" presStyleCnt="0"/>
      <dgm:spPr/>
    </dgm:pt>
    <dgm:pt modelId="{6841C7F4-732C-46DD-A6A4-9B940C7B9035}" type="pres">
      <dgm:prSet presAssocID="{FADAA50A-6AD9-4209-868E-C997ABA3E1A0}" presName="circle2" presStyleLbl="node1" presStyleIdx="1" presStyleCnt="5"/>
      <dgm:spPr/>
      <dgm:t>
        <a:bodyPr/>
        <a:lstStyle/>
        <a:p>
          <a:endParaRPr lang="ru-RU"/>
        </a:p>
      </dgm:t>
    </dgm:pt>
    <dgm:pt modelId="{5EA4BB3D-0AF0-4D5A-8DD9-51D66079D6E3}" type="pres">
      <dgm:prSet presAssocID="{FADAA50A-6AD9-4209-868E-C997ABA3E1A0}" presName="c2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463AD-CEC4-4FA7-9D60-79DADE14FA9D}" type="pres">
      <dgm:prSet presAssocID="{FADAA50A-6AD9-4209-868E-C997ABA3E1A0}" presName="comp3" presStyleCnt="0"/>
      <dgm:spPr/>
    </dgm:pt>
    <dgm:pt modelId="{A2A2EE50-8C44-4292-98DB-B632071B7421}" type="pres">
      <dgm:prSet presAssocID="{FADAA50A-6AD9-4209-868E-C997ABA3E1A0}" presName="circle3" presStyleLbl="node1" presStyleIdx="2" presStyleCnt="5"/>
      <dgm:spPr/>
      <dgm:t>
        <a:bodyPr/>
        <a:lstStyle/>
        <a:p>
          <a:endParaRPr lang="ru-RU"/>
        </a:p>
      </dgm:t>
    </dgm:pt>
    <dgm:pt modelId="{C9B8A2AE-669E-444C-8AF6-CEFBEBACF550}" type="pres">
      <dgm:prSet presAssocID="{FADAA50A-6AD9-4209-868E-C997ABA3E1A0}" presName="c3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52533-4D25-4E5B-A344-6192EFEB2F23}" type="pres">
      <dgm:prSet presAssocID="{FADAA50A-6AD9-4209-868E-C997ABA3E1A0}" presName="comp4" presStyleCnt="0"/>
      <dgm:spPr/>
    </dgm:pt>
    <dgm:pt modelId="{CFF73196-E30B-4C79-A8BF-79313BEA6FE0}" type="pres">
      <dgm:prSet presAssocID="{FADAA50A-6AD9-4209-868E-C997ABA3E1A0}" presName="circle4" presStyleLbl="node1" presStyleIdx="3" presStyleCnt="5"/>
      <dgm:spPr/>
      <dgm:t>
        <a:bodyPr/>
        <a:lstStyle/>
        <a:p>
          <a:endParaRPr lang="ru-RU"/>
        </a:p>
      </dgm:t>
    </dgm:pt>
    <dgm:pt modelId="{B4322AB3-0463-41AB-B0B6-F685E6876A06}" type="pres">
      <dgm:prSet presAssocID="{FADAA50A-6AD9-4209-868E-C997ABA3E1A0}" presName="c4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8CAA5-4468-43EC-AE29-9600D17EE4D5}" type="pres">
      <dgm:prSet presAssocID="{FADAA50A-6AD9-4209-868E-C997ABA3E1A0}" presName="comp5" presStyleCnt="0"/>
      <dgm:spPr/>
    </dgm:pt>
    <dgm:pt modelId="{2B0B7707-E89F-41B4-949C-F597E0FAB96F}" type="pres">
      <dgm:prSet presAssocID="{FADAA50A-6AD9-4209-868E-C997ABA3E1A0}" presName="circle5" presStyleLbl="node1" presStyleIdx="4" presStyleCnt="5"/>
      <dgm:spPr/>
      <dgm:t>
        <a:bodyPr/>
        <a:lstStyle/>
        <a:p>
          <a:endParaRPr lang="ru-RU"/>
        </a:p>
      </dgm:t>
    </dgm:pt>
    <dgm:pt modelId="{CE2A0B2F-03E2-4DA3-AF7F-CE2493C6A3C5}" type="pres">
      <dgm:prSet presAssocID="{FADAA50A-6AD9-4209-868E-C997ABA3E1A0}" presName="c5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73CD07-85CC-4EA2-A15F-DCE255EC0C58}" type="presOf" srcId="{2EFCD43F-4804-4F50-867C-FFD51079A6B4}" destId="{FB839E9B-9A7F-4356-9CD7-9AC800E56A62}" srcOrd="0" destOrd="0" presId="urn:microsoft.com/office/officeart/2005/8/layout/venn2"/>
    <dgm:cxn modelId="{E0818174-54AE-4B27-B1F7-2BD06D9952F3}" srcId="{FADAA50A-6AD9-4209-868E-C997ABA3E1A0}" destId="{D12FBB76-728F-4EE0-9544-DBFE2B129DFA}" srcOrd="4" destOrd="0" parTransId="{445F53A9-60DF-4978-8897-036B3A43ED54}" sibTransId="{5B9E4591-1588-4E16-B28F-2D605AEC81AA}"/>
    <dgm:cxn modelId="{AF90E883-3463-4F81-812D-8BD57E758DDB}" type="presOf" srcId="{3719C935-1FE9-4540-B46A-00037A53ECB5}" destId="{B4322AB3-0463-41AB-B0B6-F685E6876A06}" srcOrd="1" destOrd="0" presId="urn:microsoft.com/office/officeart/2005/8/layout/venn2"/>
    <dgm:cxn modelId="{6165C72D-82A4-4B76-8510-69CFAF6E5EAC}" type="presOf" srcId="{FADAA50A-6AD9-4209-868E-C997ABA3E1A0}" destId="{9C8523D2-8ACA-45D3-A6F5-60CBD66005C8}" srcOrd="0" destOrd="0" presId="urn:microsoft.com/office/officeart/2005/8/layout/venn2"/>
    <dgm:cxn modelId="{1D70122C-1073-4619-839F-FF71CFC714B8}" type="presOf" srcId="{2EFCD43F-4804-4F50-867C-FFD51079A6B4}" destId="{94D74A1D-7A0F-4ABF-BBF1-672D64923123}" srcOrd="1" destOrd="0" presId="urn:microsoft.com/office/officeart/2005/8/layout/venn2"/>
    <dgm:cxn modelId="{01A75428-827D-44CA-B472-27332DB8A6B5}" type="presOf" srcId="{897AAF68-F815-4953-BB16-76C81D8BF01A}" destId="{A2A2EE50-8C44-4292-98DB-B632071B7421}" srcOrd="0" destOrd="0" presId="urn:microsoft.com/office/officeart/2005/8/layout/venn2"/>
    <dgm:cxn modelId="{A0BB758F-1175-4962-B8BF-39C0655AB6D3}" srcId="{FADAA50A-6AD9-4209-868E-C997ABA3E1A0}" destId="{2EFCD43F-4804-4F50-867C-FFD51079A6B4}" srcOrd="0" destOrd="0" parTransId="{4FA494A4-D664-4E1F-8F40-4B2297D7FB29}" sibTransId="{FA731C67-71F9-45D6-9C57-E82EFFDD54AA}"/>
    <dgm:cxn modelId="{C2B33C4B-4C0B-4C89-AE90-2594451CBA92}" type="presOf" srcId="{3719C935-1FE9-4540-B46A-00037A53ECB5}" destId="{CFF73196-E30B-4C79-A8BF-79313BEA6FE0}" srcOrd="0" destOrd="0" presId="urn:microsoft.com/office/officeart/2005/8/layout/venn2"/>
    <dgm:cxn modelId="{2A9519F4-552E-41C1-A9FC-A6CD15D91156}" type="presOf" srcId="{D12FBB76-728F-4EE0-9544-DBFE2B129DFA}" destId="{2B0B7707-E89F-41B4-949C-F597E0FAB96F}" srcOrd="0" destOrd="0" presId="urn:microsoft.com/office/officeart/2005/8/layout/venn2"/>
    <dgm:cxn modelId="{2C7A449A-CD8F-4909-84DE-E41B1DA042BD}" type="presOf" srcId="{897AAF68-F815-4953-BB16-76C81D8BF01A}" destId="{C9B8A2AE-669E-444C-8AF6-CEFBEBACF550}" srcOrd="1" destOrd="0" presId="urn:microsoft.com/office/officeart/2005/8/layout/venn2"/>
    <dgm:cxn modelId="{423B61D7-F206-46A7-B75F-A205936BC3A0}" type="presOf" srcId="{D12FBB76-728F-4EE0-9544-DBFE2B129DFA}" destId="{CE2A0B2F-03E2-4DA3-AF7F-CE2493C6A3C5}" srcOrd="1" destOrd="0" presId="urn:microsoft.com/office/officeart/2005/8/layout/venn2"/>
    <dgm:cxn modelId="{CA2B83EB-C4F2-4FD2-AA5A-30806B8E6008}" type="presOf" srcId="{A8503BFF-CDE6-4191-A915-99BA83DF2F53}" destId="{5EA4BB3D-0AF0-4D5A-8DD9-51D66079D6E3}" srcOrd="1" destOrd="0" presId="urn:microsoft.com/office/officeart/2005/8/layout/venn2"/>
    <dgm:cxn modelId="{FA65914A-9C35-4CA9-958C-1AADD22ED182}" srcId="{FADAA50A-6AD9-4209-868E-C997ABA3E1A0}" destId="{3719C935-1FE9-4540-B46A-00037A53ECB5}" srcOrd="3" destOrd="0" parTransId="{C223C97C-814A-40F4-AF3F-73D93D6CE2D5}" sibTransId="{6DC31A04-3AD8-499B-ADFD-79286BF5F123}"/>
    <dgm:cxn modelId="{1BDD7170-614C-4339-94DD-26166D826863}" srcId="{FADAA50A-6AD9-4209-868E-C997ABA3E1A0}" destId="{897AAF68-F815-4953-BB16-76C81D8BF01A}" srcOrd="2" destOrd="0" parTransId="{FC8165BD-CEC2-4DD2-841C-2A17DA4EF127}" sibTransId="{8A76460A-4695-4245-AAA7-36391B4835A8}"/>
    <dgm:cxn modelId="{17608596-758D-40C8-A9D0-9E1B2B6B65F9}" srcId="{FADAA50A-6AD9-4209-868E-C997ABA3E1A0}" destId="{A8503BFF-CDE6-4191-A915-99BA83DF2F53}" srcOrd="1" destOrd="0" parTransId="{68C6BFF7-F58F-4B8A-B98D-2760DB755683}" sibTransId="{78B9D4C2-EE9B-48D3-B95B-68B56F3B01DE}"/>
    <dgm:cxn modelId="{64BC53AA-0177-403C-A768-5AAB2D818343}" type="presOf" srcId="{A8503BFF-CDE6-4191-A915-99BA83DF2F53}" destId="{6841C7F4-732C-46DD-A6A4-9B940C7B9035}" srcOrd="0" destOrd="0" presId="urn:microsoft.com/office/officeart/2005/8/layout/venn2"/>
    <dgm:cxn modelId="{7AF03568-3F65-4A68-9B4E-9F500F4E92FB}" type="presParOf" srcId="{9C8523D2-8ACA-45D3-A6F5-60CBD66005C8}" destId="{3FA70E26-DAF8-4B97-B689-608C3DA31888}" srcOrd="0" destOrd="0" presId="urn:microsoft.com/office/officeart/2005/8/layout/venn2"/>
    <dgm:cxn modelId="{5C533CED-0268-4BC7-9A9E-94DFB21D7880}" type="presParOf" srcId="{3FA70E26-DAF8-4B97-B689-608C3DA31888}" destId="{FB839E9B-9A7F-4356-9CD7-9AC800E56A62}" srcOrd="0" destOrd="0" presId="urn:microsoft.com/office/officeart/2005/8/layout/venn2"/>
    <dgm:cxn modelId="{B5A8FBE3-756E-45A4-92B8-936B6F0D29D1}" type="presParOf" srcId="{3FA70E26-DAF8-4B97-B689-608C3DA31888}" destId="{94D74A1D-7A0F-4ABF-BBF1-672D64923123}" srcOrd="1" destOrd="0" presId="urn:microsoft.com/office/officeart/2005/8/layout/venn2"/>
    <dgm:cxn modelId="{16E295BD-65F0-44F0-B9AF-6991BC9BB3B0}" type="presParOf" srcId="{9C8523D2-8ACA-45D3-A6F5-60CBD66005C8}" destId="{BF5E255F-A9E1-46A5-99BD-8612C76381AC}" srcOrd="1" destOrd="0" presId="urn:microsoft.com/office/officeart/2005/8/layout/venn2"/>
    <dgm:cxn modelId="{1E3E4468-3A7A-46EE-A9D0-3341A3196984}" type="presParOf" srcId="{BF5E255F-A9E1-46A5-99BD-8612C76381AC}" destId="{6841C7F4-732C-46DD-A6A4-9B940C7B9035}" srcOrd="0" destOrd="0" presId="urn:microsoft.com/office/officeart/2005/8/layout/venn2"/>
    <dgm:cxn modelId="{E196B20F-6FF5-4C39-B08F-53DC8D20CFB7}" type="presParOf" srcId="{BF5E255F-A9E1-46A5-99BD-8612C76381AC}" destId="{5EA4BB3D-0AF0-4D5A-8DD9-51D66079D6E3}" srcOrd="1" destOrd="0" presId="urn:microsoft.com/office/officeart/2005/8/layout/venn2"/>
    <dgm:cxn modelId="{43ADA984-84C1-48A3-BBE3-5457549E415F}" type="presParOf" srcId="{9C8523D2-8ACA-45D3-A6F5-60CBD66005C8}" destId="{EB6463AD-CEC4-4FA7-9D60-79DADE14FA9D}" srcOrd="2" destOrd="0" presId="urn:microsoft.com/office/officeart/2005/8/layout/venn2"/>
    <dgm:cxn modelId="{1747B653-5993-4619-A223-8115478DCB63}" type="presParOf" srcId="{EB6463AD-CEC4-4FA7-9D60-79DADE14FA9D}" destId="{A2A2EE50-8C44-4292-98DB-B632071B7421}" srcOrd="0" destOrd="0" presId="urn:microsoft.com/office/officeart/2005/8/layout/venn2"/>
    <dgm:cxn modelId="{E513F1D2-916A-4201-9CD5-3292D8209611}" type="presParOf" srcId="{EB6463AD-CEC4-4FA7-9D60-79DADE14FA9D}" destId="{C9B8A2AE-669E-444C-8AF6-CEFBEBACF550}" srcOrd="1" destOrd="0" presId="urn:microsoft.com/office/officeart/2005/8/layout/venn2"/>
    <dgm:cxn modelId="{A0554A07-1201-421F-9027-EF0CD8307D5E}" type="presParOf" srcId="{9C8523D2-8ACA-45D3-A6F5-60CBD66005C8}" destId="{6E252533-4D25-4E5B-A344-6192EFEB2F23}" srcOrd="3" destOrd="0" presId="urn:microsoft.com/office/officeart/2005/8/layout/venn2"/>
    <dgm:cxn modelId="{1503A552-1CD4-42F2-BC7F-D5702FC10E86}" type="presParOf" srcId="{6E252533-4D25-4E5B-A344-6192EFEB2F23}" destId="{CFF73196-E30B-4C79-A8BF-79313BEA6FE0}" srcOrd="0" destOrd="0" presId="urn:microsoft.com/office/officeart/2005/8/layout/venn2"/>
    <dgm:cxn modelId="{F2A6C027-7F3E-46FB-AD56-159918793F81}" type="presParOf" srcId="{6E252533-4D25-4E5B-A344-6192EFEB2F23}" destId="{B4322AB3-0463-41AB-B0B6-F685E6876A06}" srcOrd="1" destOrd="0" presId="urn:microsoft.com/office/officeart/2005/8/layout/venn2"/>
    <dgm:cxn modelId="{717FAC93-C105-4114-953B-9211F50A20FD}" type="presParOf" srcId="{9C8523D2-8ACA-45D3-A6F5-60CBD66005C8}" destId="{27E8CAA5-4468-43EC-AE29-9600D17EE4D5}" srcOrd="4" destOrd="0" presId="urn:microsoft.com/office/officeart/2005/8/layout/venn2"/>
    <dgm:cxn modelId="{6F19E58D-4E1C-47E4-85C9-9DFAD3644FC5}" type="presParOf" srcId="{27E8CAA5-4468-43EC-AE29-9600D17EE4D5}" destId="{2B0B7707-E89F-41B4-949C-F597E0FAB96F}" srcOrd="0" destOrd="0" presId="urn:microsoft.com/office/officeart/2005/8/layout/venn2"/>
    <dgm:cxn modelId="{58E6E45B-633E-4FCD-8C26-CE7CAD67B6D6}" type="presParOf" srcId="{27E8CAA5-4468-43EC-AE29-9600D17EE4D5}" destId="{CE2A0B2F-03E2-4DA3-AF7F-CE2493C6A3C5}" srcOrd="1" destOrd="0" presId="urn:microsoft.com/office/officeart/2005/8/layout/venn2"/>
  </dgm:cxnLst>
  <dgm:bg>
    <a:effectLst>
      <a:outerShdw blurRad="63500" sx="102000" sy="102000" algn="ctr" rotWithShape="0">
        <a:prstClr val="black">
          <a:alpha val="40000"/>
        </a:prstClr>
      </a:outerShdw>
    </a:effectLst>
  </dgm:bg>
  <dgm:whole>
    <a:effectLst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90E807-694C-47BA-9B7F-E72260BFFE1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A6F3BF6-A3FC-4C1D-803C-C870D00E0B9E}">
      <dgm:prSet phldrT="[Текст]" custT="1"/>
      <dgm:spPr>
        <a:solidFill>
          <a:srgbClr val="F4E0A6"/>
        </a:solidFill>
        <a:ln>
          <a:solidFill>
            <a:srgbClr val="FF6600"/>
          </a:solidFill>
        </a:ln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17,4 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млрд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рублей или </a:t>
          </a:r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27,7 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% от общего объема расходов</a:t>
          </a:r>
        </a:p>
      </dgm:t>
    </dgm:pt>
    <dgm:pt modelId="{EB918682-AE16-4003-8AD5-9EEF948CE7F1}" type="parTrans" cxnId="{CD6563E6-37EC-41AC-A35E-08DD8A33A6A7}">
      <dgm:prSet/>
      <dgm:spPr/>
      <dgm:t>
        <a:bodyPr/>
        <a:lstStyle/>
        <a:p>
          <a:endParaRPr lang="ru-RU"/>
        </a:p>
      </dgm:t>
    </dgm:pt>
    <dgm:pt modelId="{2C549117-305D-45A6-92F7-A176E8E355AE}" type="sibTrans" cxnId="{CD6563E6-37EC-41AC-A35E-08DD8A33A6A7}">
      <dgm:prSet/>
      <dgm:spPr/>
      <dgm:t>
        <a:bodyPr/>
        <a:lstStyle/>
        <a:p>
          <a:endParaRPr lang="ru-RU"/>
        </a:p>
      </dgm:t>
    </dgm:pt>
    <dgm:pt modelId="{66842B9B-7115-49F0-8497-F99E35C98E37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7 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971,2 </a:t>
          </a:r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     на оплату труда работников республиканских учреждений </a:t>
          </a:r>
        </a:p>
      </dgm:t>
    </dgm:pt>
    <dgm:pt modelId="{0AA7C4D6-091C-422F-9F95-27A16FA3953C}" type="parTrans" cxnId="{DDBF0AB9-CB18-42E9-BC47-9618A9AED52F}">
      <dgm:prSet/>
      <dgm:spPr/>
      <dgm:t>
        <a:bodyPr/>
        <a:lstStyle/>
        <a:p>
          <a:endParaRPr lang="ru-RU"/>
        </a:p>
      </dgm:t>
    </dgm:pt>
    <dgm:pt modelId="{116A9044-14BD-46ED-88B6-74456C03BE1A}" type="sibTrans" cxnId="{DDBF0AB9-CB18-42E9-BC47-9618A9AED52F}">
      <dgm:prSet/>
      <dgm:spPr/>
      <dgm:t>
        <a:bodyPr/>
        <a:lstStyle/>
        <a:p>
          <a:endParaRPr lang="ru-RU"/>
        </a:p>
      </dgm:t>
    </dgm:pt>
    <dgm:pt modelId="{99E3A971-01E3-483A-B8F3-6D66C89330A0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9 094,9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 </a:t>
          </a:r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рублей                         субвенции бюджетам муниципальных образований в части оплаты труда работников общеобразовательных и дошкольных организаций </a:t>
          </a:r>
        </a:p>
      </dgm:t>
    </dgm:pt>
    <dgm:pt modelId="{4EB9418D-7DD3-48D2-BB62-2353264368CB}" type="parTrans" cxnId="{1E991EC2-05E6-42A8-916D-D8230245D446}">
      <dgm:prSet/>
      <dgm:spPr/>
      <dgm:t>
        <a:bodyPr/>
        <a:lstStyle/>
        <a:p>
          <a:endParaRPr lang="ru-RU"/>
        </a:p>
      </dgm:t>
    </dgm:pt>
    <dgm:pt modelId="{53B4D65D-5C0D-46AB-A0FF-DEEF1022B1A9}" type="sibTrans" cxnId="{1E991EC2-05E6-42A8-916D-D8230245D446}">
      <dgm:prSet/>
      <dgm:spPr/>
      <dgm:t>
        <a:bodyPr/>
        <a:lstStyle/>
        <a:p>
          <a:endParaRPr lang="ru-RU"/>
        </a:p>
      </dgm:t>
    </dgm:pt>
    <dgm:pt modelId="{8BECBACB-B05E-4868-B88C-570A57454A21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425,2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           на ежемесячное денежное вознаграждение за классное руководство педагогическим работникам</a:t>
          </a:r>
        </a:p>
      </dgm:t>
    </dgm:pt>
    <dgm:pt modelId="{89BA885E-63F1-45AD-9154-D8A67582B3DE}" type="parTrans" cxnId="{39F0F929-131B-4D86-B8A6-21C72C852576}">
      <dgm:prSet/>
      <dgm:spPr/>
      <dgm:t>
        <a:bodyPr/>
        <a:lstStyle/>
        <a:p>
          <a:endParaRPr lang="ru-RU"/>
        </a:p>
      </dgm:t>
    </dgm:pt>
    <dgm:pt modelId="{532854A0-CC8E-486E-BF11-9EA2D37BA7C3}" type="sibTrans" cxnId="{39F0F929-131B-4D86-B8A6-21C72C852576}">
      <dgm:prSet/>
      <dgm:spPr/>
      <dgm:t>
        <a:bodyPr/>
        <a:lstStyle/>
        <a:p>
          <a:endParaRPr lang="ru-RU"/>
        </a:p>
      </dgm:t>
    </dgm:pt>
    <dgm:pt modelId="{874DCAA7-C5E2-4CE1-AD4A-DD7A399EB685}">
      <dgm:prSet phldrT="[Текст]"/>
      <dgm:spPr/>
      <dgm:t>
        <a:bodyPr/>
        <a:lstStyle/>
        <a:p>
          <a:endParaRPr lang="ru-RU" dirty="0"/>
        </a:p>
      </dgm:t>
    </dgm:pt>
    <dgm:pt modelId="{D0FE551F-9E74-44D2-903B-639630265C69}" type="parTrans" cxnId="{618B03B5-E9B8-458E-A9C4-92380F564975}">
      <dgm:prSet/>
      <dgm:spPr/>
      <dgm:t>
        <a:bodyPr/>
        <a:lstStyle/>
        <a:p>
          <a:endParaRPr lang="ru-RU"/>
        </a:p>
      </dgm:t>
    </dgm:pt>
    <dgm:pt modelId="{8185C1D3-052F-4CA5-A989-F0657773DEBE}" type="sibTrans" cxnId="{618B03B5-E9B8-458E-A9C4-92380F564975}">
      <dgm:prSet/>
      <dgm:spPr/>
      <dgm:t>
        <a:bodyPr/>
        <a:lstStyle/>
        <a:p>
          <a:endParaRPr lang="ru-RU"/>
        </a:p>
      </dgm:t>
    </dgm:pt>
    <dgm:pt modelId="{76404888-631F-4EB1-A1BE-14C5132C1C57}" type="pres">
      <dgm:prSet presAssocID="{EC90E807-694C-47BA-9B7F-E72260BFFE1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5DE938-05F8-4EF5-9C52-605D2579B859}" type="pres">
      <dgm:prSet presAssocID="{1A6F3BF6-A3FC-4C1D-803C-C870D00E0B9E}" presName="centerShape" presStyleLbl="node0" presStyleIdx="0" presStyleCnt="1" custScaleX="142384" custScaleY="85741" custLinFactNeighborX="-6803" custLinFactNeighborY="-38388"/>
      <dgm:spPr/>
      <dgm:t>
        <a:bodyPr/>
        <a:lstStyle/>
        <a:p>
          <a:endParaRPr lang="ru-RU"/>
        </a:p>
      </dgm:t>
    </dgm:pt>
    <dgm:pt modelId="{A1114BF0-7DB9-44DA-B8D1-FAC6E2E9B1DB}" type="pres">
      <dgm:prSet presAssocID="{0AA7C4D6-091C-422F-9F95-27A16FA3953C}" presName="parTrans" presStyleLbl="bgSibTrans2D1" presStyleIdx="0" presStyleCnt="3" custScaleX="105894"/>
      <dgm:spPr/>
      <dgm:t>
        <a:bodyPr/>
        <a:lstStyle/>
        <a:p>
          <a:endParaRPr lang="ru-RU"/>
        </a:p>
      </dgm:t>
    </dgm:pt>
    <dgm:pt modelId="{C4077BCF-A4D3-4FE3-9B3F-01D5E6EB9182}" type="pres">
      <dgm:prSet presAssocID="{66842B9B-7115-49F0-8497-F99E35C98E37}" presName="node" presStyleLbl="node1" presStyleIdx="0" presStyleCnt="3" custScaleX="94531" custScaleY="85422" custRadScaleRad="151641" custRadScaleInc="-1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338622-F49E-4FAD-8DDF-10DBB755FDA1}" type="pres">
      <dgm:prSet presAssocID="{4EB9418D-7DD3-48D2-BB62-2353264368C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54E15D3B-45AC-4D04-A687-E680D5BD3D0E}" type="pres">
      <dgm:prSet presAssocID="{99E3A971-01E3-483A-B8F3-6D66C89330A0}" presName="node" presStyleLbl="node1" presStyleIdx="1" presStyleCnt="3" custScaleX="166052" custScaleY="81547" custRadScaleRad="73190" custRadScaleInc="-148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90BF2-7C42-40A8-A0E9-270A615501B8}" type="pres">
      <dgm:prSet presAssocID="{89BA885E-63F1-45AD-9154-D8A67582B3DE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0B63A870-6063-497F-905B-4418A207B336}" type="pres">
      <dgm:prSet presAssocID="{8BECBACB-B05E-4868-B88C-570A57454A21}" presName="node" presStyleLbl="node1" presStyleIdx="2" presStyleCnt="3" custScaleX="99783" custScaleY="107594" custRadScaleRad="85672" custRadScaleInc="48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6563E6-37EC-41AC-A35E-08DD8A33A6A7}" srcId="{EC90E807-694C-47BA-9B7F-E72260BFFE18}" destId="{1A6F3BF6-A3FC-4C1D-803C-C870D00E0B9E}" srcOrd="0" destOrd="0" parTransId="{EB918682-AE16-4003-8AD5-9EEF948CE7F1}" sibTransId="{2C549117-305D-45A6-92F7-A176E8E355AE}"/>
    <dgm:cxn modelId="{39F0F929-131B-4D86-B8A6-21C72C852576}" srcId="{1A6F3BF6-A3FC-4C1D-803C-C870D00E0B9E}" destId="{8BECBACB-B05E-4868-B88C-570A57454A21}" srcOrd="2" destOrd="0" parTransId="{89BA885E-63F1-45AD-9154-D8A67582B3DE}" sibTransId="{532854A0-CC8E-486E-BF11-9EA2D37BA7C3}"/>
    <dgm:cxn modelId="{A8EB67EA-61B2-42D9-A769-B1834301F3A7}" type="presOf" srcId="{4EB9418D-7DD3-48D2-BB62-2353264368CB}" destId="{C6338622-F49E-4FAD-8DDF-10DBB755FDA1}" srcOrd="0" destOrd="0" presId="urn:microsoft.com/office/officeart/2005/8/layout/radial4"/>
    <dgm:cxn modelId="{A12FE442-E153-45BA-808A-95B842F7F6DD}" type="presOf" srcId="{0AA7C4D6-091C-422F-9F95-27A16FA3953C}" destId="{A1114BF0-7DB9-44DA-B8D1-FAC6E2E9B1DB}" srcOrd="0" destOrd="0" presId="urn:microsoft.com/office/officeart/2005/8/layout/radial4"/>
    <dgm:cxn modelId="{DDBF0AB9-CB18-42E9-BC47-9618A9AED52F}" srcId="{1A6F3BF6-A3FC-4C1D-803C-C870D00E0B9E}" destId="{66842B9B-7115-49F0-8497-F99E35C98E37}" srcOrd="0" destOrd="0" parTransId="{0AA7C4D6-091C-422F-9F95-27A16FA3953C}" sibTransId="{116A9044-14BD-46ED-88B6-74456C03BE1A}"/>
    <dgm:cxn modelId="{ABBE9A23-870B-4453-9F96-EACB665B2193}" type="presOf" srcId="{89BA885E-63F1-45AD-9154-D8A67582B3DE}" destId="{DB490BF2-7C42-40A8-A0E9-270A615501B8}" srcOrd="0" destOrd="0" presId="urn:microsoft.com/office/officeart/2005/8/layout/radial4"/>
    <dgm:cxn modelId="{A65C2648-3084-484F-B811-4A9D4B40B38B}" type="presOf" srcId="{1A6F3BF6-A3FC-4C1D-803C-C870D00E0B9E}" destId="{D55DE938-05F8-4EF5-9C52-605D2579B859}" srcOrd="0" destOrd="0" presId="urn:microsoft.com/office/officeart/2005/8/layout/radial4"/>
    <dgm:cxn modelId="{D65E452A-B858-4DAD-A1FF-7640C28AD214}" type="presOf" srcId="{66842B9B-7115-49F0-8497-F99E35C98E37}" destId="{C4077BCF-A4D3-4FE3-9B3F-01D5E6EB9182}" srcOrd="0" destOrd="0" presId="urn:microsoft.com/office/officeart/2005/8/layout/radial4"/>
    <dgm:cxn modelId="{E98D5628-4F99-457F-9602-CA90D87E9CA4}" type="presOf" srcId="{99E3A971-01E3-483A-B8F3-6D66C89330A0}" destId="{54E15D3B-45AC-4D04-A687-E680D5BD3D0E}" srcOrd="0" destOrd="0" presId="urn:microsoft.com/office/officeart/2005/8/layout/radial4"/>
    <dgm:cxn modelId="{1E991EC2-05E6-42A8-916D-D8230245D446}" srcId="{1A6F3BF6-A3FC-4C1D-803C-C870D00E0B9E}" destId="{99E3A971-01E3-483A-B8F3-6D66C89330A0}" srcOrd="1" destOrd="0" parTransId="{4EB9418D-7DD3-48D2-BB62-2353264368CB}" sibTransId="{53B4D65D-5C0D-46AB-A0FF-DEEF1022B1A9}"/>
    <dgm:cxn modelId="{F6394516-8E7F-46CB-9974-C80B9B7BD78D}" type="presOf" srcId="{8BECBACB-B05E-4868-B88C-570A57454A21}" destId="{0B63A870-6063-497F-905B-4418A207B336}" srcOrd="0" destOrd="0" presId="urn:microsoft.com/office/officeart/2005/8/layout/radial4"/>
    <dgm:cxn modelId="{618B03B5-E9B8-458E-A9C4-92380F564975}" srcId="{EC90E807-694C-47BA-9B7F-E72260BFFE18}" destId="{874DCAA7-C5E2-4CE1-AD4A-DD7A399EB685}" srcOrd="1" destOrd="0" parTransId="{D0FE551F-9E74-44D2-903B-639630265C69}" sibTransId="{8185C1D3-052F-4CA5-A989-F0657773DEBE}"/>
    <dgm:cxn modelId="{5AA02416-E0C8-4A24-9902-E73904DCE5E7}" type="presOf" srcId="{EC90E807-694C-47BA-9B7F-E72260BFFE18}" destId="{76404888-631F-4EB1-A1BE-14C5132C1C57}" srcOrd="0" destOrd="0" presId="urn:microsoft.com/office/officeart/2005/8/layout/radial4"/>
    <dgm:cxn modelId="{C243500A-CC0E-484D-80E0-155B57F50284}" type="presParOf" srcId="{76404888-631F-4EB1-A1BE-14C5132C1C57}" destId="{D55DE938-05F8-4EF5-9C52-605D2579B859}" srcOrd="0" destOrd="0" presId="urn:microsoft.com/office/officeart/2005/8/layout/radial4"/>
    <dgm:cxn modelId="{793C0B37-5FCF-41E7-B823-35361AD97A4F}" type="presParOf" srcId="{76404888-631F-4EB1-A1BE-14C5132C1C57}" destId="{A1114BF0-7DB9-44DA-B8D1-FAC6E2E9B1DB}" srcOrd="1" destOrd="0" presId="urn:microsoft.com/office/officeart/2005/8/layout/radial4"/>
    <dgm:cxn modelId="{17C37B23-A848-474B-8D77-8CA83E802BDF}" type="presParOf" srcId="{76404888-631F-4EB1-A1BE-14C5132C1C57}" destId="{C4077BCF-A4D3-4FE3-9B3F-01D5E6EB9182}" srcOrd="2" destOrd="0" presId="urn:microsoft.com/office/officeart/2005/8/layout/radial4"/>
    <dgm:cxn modelId="{CB554519-9FE9-4CC8-91F5-32E86B44D97C}" type="presParOf" srcId="{76404888-631F-4EB1-A1BE-14C5132C1C57}" destId="{C6338622-F49E-4FAD-8DDF-10DBB755FDA1}" srcOrd="3" destOrd="0" presId="urn:microsoft.com/office/officeart/2005/8/layout/radial4"/>
    <dgm:cxn modelId="{6DA5EFFB-6692-40B7-BC00-7D8F914D6FA7}" type="presParOf" srcId="{76404888-631F-4EB1-A1BE-14C5132C1C57}" destId="{54E15D3B-45AC-4D04-A687-E680D5BD3D0E}" srcOrd="4" destOrd="0" presId="urn:microsoft.com/office/officeart/2005/8/layout/radial4"/>
    <dgm:cxn modelId="{C72B2671-95C2-439C-A037-601844FC97A2}" type="presParOf" srcId="{76404888-631F-4EB1-A1BE-14C5132C1C57}" destId="{DB490BF2-7C42-40A8-A0E9-270A615501B8}" srcOrd="5" destOrd="0" presId="urn:microsoft.com/office/officeart/2005/8/layout/radial4"/>
    <dgm:cxn modelId="{9604BF3B-71EC-40B2-92B2-82D64B3C0659}" type="presParOf" srcId="{76404888-631F-4EB1-A1BE-14C5132C1C57}" destId="{0B63A870-6063-497F-905B-4418A207B33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9BC822-136F-4BFE-8140-7FF8AF895D90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193123-4DAE-4B9C-9E67-0D4A92B64BED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Более 70 мер социальной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поддержки</a:t>
          </a:r>
          <a:endParaRPr lang="ru-RU" dirty="0"/>
        </a:p>
      </dgm:t>
    </dgm:pt>
    <dgm:pt modelId="{95C1DE82-2C25-4CA5-9961-8A5BE24ECB42}" type="parTrans" cxnId="{1931A0A9-C11B-45CE-B4F4-03FE2DE3D25E}">
      <dgm:prSet/>
      <dgm:spPr/>
      <dgm:t>
        <a:bodyPr/>
        <a:lstStyle/>
        <a:p>
          <a:endParaRPr lang="ru-RU"/>
        </a:p>
      </dgm:t>
    </dgm:pt>
    <dgm:pt modelId="{A0A4B773-05D2-4A9D-91C2-55A1AB9CB1C4}" type="sibTrans" cxnId="{1931A0A9-C11B-45CE-B4F4-03FE2DE3D25E}">
      <dgm:prSet/>
      <dgm:spPr/>
      <dgm:t>
        <a:bodyPr/>
        <a:lstStyle/>
        <a:p>
          <a:endParaRPr lang="ru-RU"/>
        </a:p>
      </dgm:t>
    </dgm:pt>
    <dgm:pt modelId="{91BD1884-0AFB-41F9-9B05-30A8B456EA72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84,5 тыс. региональных льготников</a:t>
          </a:r>
          <a:endParaRPr lang="ru-RU" dirty="0"/>
        </a:p>
      </dgm:t>
    </dgm:pt>
    <dgm:pt modelId="{F22B9CE0-5B00-47C0-8D25-6359B1A1F54F}" type="parTrans" cxnId="{171860F6-BCEA-4EC5-81A3-214E8AA97F70}">
      <dgm:prSet/>
      <dgm:spPr/>
      <dgm:t>
        <a:bodyPr/>
        <a:lstStyle/>
        <a:p>
          <a:endParaRPr lang="ru-RU"/>
        </a:p>
      </dgm:t>
    </dgm:pt>
    <dgm:pt modelId="{682CC803-20F4-4DB5-9637-B0E8F1EE8F4D}" type="sibTrans" cxnId="{171860F6-BCEA-4EC5-81A3-214E8AA97F70}">
      <dgm:prSet/>
      <dgm:spPr/>
      <dgm:t>
        <a:bodyPr/>
        <a:lstStyle/>
        <a:p>
          <a:endParaRPr lang="ru-RU"/>
        </a:p>
      </dgm:t>
    </dgm:pt>
    <dgm:pt modelId="{C792BF9C-830C-403A-8EEB-E5B755DB22CC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102,7 тыс. федеральных льготников</a:t>
          </a:r>
          <a:endParaRPr lang="ru-RU" dirty="0"/>
        </a:p>
      </dgm:t>
    </dgm:pt>
    <dgm:pt modelId="{8E0FF5BD-D800-4682-BB4D-301CDF2BDB72}" type="parTrans" cxnId="{8E1459E9-8B2D-4438-B8AE-CD0427B5736C}">
      <dgm:prSet/>
      <dgm:spPr/>
      <dgm:t>
        <a:bodyPr/>
        <a:lstStyle/>
        <a:p>
          <a:endParaRPr lang="ru-RU"/>
        </a:p>
      </dgm:t>
    </dgm:pt>
    <dgm:pt modelId="{33E0A074-A924-4AF9-A0F3-1F3A6F935339}" type="sibTrans" cxnId="{8E1459E9-8B2D-4438-B8AE-CD0427B5736C}">
      <dgm:prSet/>
      <dgm:spPr/>
      <dgm:t>
        <a:bodyPr/>
        <a:lstStyle/>
        <a:p>
          <a:endParaRPr lang="ru-RU"/>
        </a:p>
      </dgm:t>
    </dgm:pt>
    <dgm:pt modelId="{ED64B593-1E7B-47F1-84B7-2BB8F9687472}">
      <dgm:prSet phldrT="[Текст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83,6 тыс. семей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детьми</a:t>
          </a:r>
          <a:endParaRPr lang="ru-RU" dirty="0"/>
        </a:p>
      </dgm:t>
    </dgm:pt>
    <dgm:pt modelId="{0C088387-4637-4C65-8197-59287ADA0F0A}" type="parTrans" cxnId="{9E0089A4-3732-42EE-8EB3-25F21FF555FB}">
      <dgm:prSet/>
      <dgm:spPr/>
      <dgm:t>
        <a:bodyPr/>
        <a:lstStyle/>
        <a:p>
          <a:endParaRPr lang="ru-RU"/>
        </a:p>
      </dgm:t>
    </dgm:pt>
    <dgm:pt modelId="{9F072DF5-85CB-478E-BBB1-ED09A5419308}" type="sibTrans" cxnId="{9E0089A4-3732-42EE-8EB3-25F21FF555FB}">
      <dgm:prSet/>
      <dgm:spPr/>
      <dgm:t>
        <a:bodyPr/>
        <a:lstStyle/>
        <a:p>
          <a:endParaRPr lang="ru-RU"/>
        </a:p>
      </dgm:t>
    </dgm:pt>
    <dgm:pt modelId="{3F7F0AB9-F4F5-494B-9D10-CC803A518802}" type="pres">
      <dgm:prSet presAssocID="{A99BC822-136F-4BFE-8140-7FF8AF895D9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1E1C710-5E0D-43F9-8DAF-01CB7FA97E5A}" type="pres">
      <dgm:prSet presAssocID="{E3193123-4DAE-4B9C-9E67-0D4A92B64BED}" presName="singleCycle" presStyleCnt="0"/>
      <dgm:spPr/>
    </dgm:pt>
    <dgm:pt modelId="{D7ABFD61-705E-49CF-91E0-C5B3F5A69C36}" type="pres">
      <dgm:prSet presAssocID="{E3193123-4DAE-4B9C-9E67-0D4A92B64BED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45F324D9-6556-4691-90B2-5CF227B31CAA}" type="pres">
      <dgm:prSet presAssocID="{F22B9CE0-5B00-47C0-8D25-6359B1A1F54F}" presName="Name56" presStyleLbl="parChTrans1D2" presStyleIdx="0" presStyleCnt="3"/>
      <dgm:spPr/>
      <dgm:t>
        <a:bodyPr/>
        <a:lstStyle/>
        <a:p>
          <a:endParaRPr lang="ru-RU"/>
        </a:p>
      </dgm:t>
    </dgm:pt>
    <dgm:pt modelId="{EC2F3528-AF52-4274-89F6-2100E3EFDF4B}" type="pres">
      <dgm:prSet presAssocID="{91BD1884-0AFB-41F9-9B05-30A8B456EA72}" presName="text0" presStyleLbl="node1" presStyleIdx="1" presStyleCnt="4" custScaleX="180029" custScaleY="166794" custRadScaleRad="95014" custRadScaleInc="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7B10E-F433-406B-9F69-73C3DB455813}" type="pres">
      <dgm:prSet presAssocID="{8E0FF5BD-D800-4682-BB4D-301CDF2BDB72}" presName="Name56" presStyleLbl="parChTrans1D2" presStyleIdx="1" presStyleCnt="3"/>
      <dgm:spPr/>
      <dgm:t>
        <a:bodyPr/>
        <a:lstStyle/>
        <a:p>
          <a:endParaRPr lang="ru-RU"/>
        </a:p>
      </dgm:t>
    </dgm:pt>
    <dgm:pt modelId="{B7A877EA-CD2A-4404-BADC-896A20E34F7E}" type="pres">
      <dgm:prSet presAssocID="{C792BF9C-830C-403A-8EEB-E5B755DB22CC}" presName="text0" presStyleLbl="node1" presStyleIdx="2" presStyleCnt="4" custScaleX="167453" custScaleY="159958" custRadScaleRad="99434" custRadScaleInc="-19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99090-6076-4501-B3B8-5C48F2622F98}" type="pres">
      <dgm:prSet presAssocID="{0C088387-4637-4C65-8197-59287ADA0F0A}" presName="Name56" presStyleLbl="parChTrans1D2" presStyleIdx="2" presStyleCnt="3"/>
      <dgm:spPr/>
      <dgm:t>
        <a:bodyPr/>
        <a:lstStyle/>
        <a:p>
          <a:endParaRPr lang="ru-RU"/>
        </a:p>
      </dgm:t>
    </dgm:pt>
    <dgm:pt modelId="{63B2338B-A5D0-4DE9-A71F-9B444B50438F}" type="pres">
      <dgm:prSet presAssocID="{ED64B593-1E7B-47F1-84B7-2BB8F9687472}" presName="text0" presStyleLbl="node1" presStyleIdx="3" presStyleCnt="4" custScaleX="159500" custScaleY="154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0089A4-3732-42EE-8EB3-25F21FF555FB}" srcId="{E3193123-4DAE-4B9C-9E67-0D4A92B64BED}" destId="{ED64B593-1E7B-47F1-84B7-2BB8F9687472}" srcOrd="2" destOrd="0" parTransId="{0C088387-4637-4C65-8197-59287ADA0F0A}" sibTransId="{9F072DF5-85CB-478E-BBB1-ED09A5419308}"/>
    <dgm:cxn modelId="{EDEC8134-98C0-467E-95CD-0C6873069C22}" type="presOf" srcId="{0C088387-4637-4C65-8197-59287ADA0F0A}" destId="{F1699090-6076-4501-B3B8-5C48F2622F98}" srcOrd="0" destOrd="0" presId="urn:microsoft.com/office/officeart/2008/layout/RadialCluster"/>
    <dgm:cxn modelId="{F69C9104-ECF2-4C90-8FE4-E8F8F66245D2}" type="presOf" srcId="{E3193123-4DAE-4B9C-9E67-0D4A92B64BED}" destId="{D7ABFD61-705E-49CF-91E0-C5B3F5A69C36}" srcOrd="0" destOrd="0" presId="urn:microsoft.com/office/officeart/2008/layout/RadialCluster"/>
    <dgm:cxn modelId="{171860F6-BCEA-4EC5-81A3-214E8AA97F70}" srcId="{E3193123-4DAE-4B9C-9E67-0D4A92B64BED}" destId="{91BD1884-0AFB-41F9-9B05-30A8B456EA72}" srcOrd="0" destOrd="0" parTransId="{F22B9CE0-5B00-47C0-8D25-6359B1A1F54F}" sibTransId="{682CC803-20F4-4DB5-9637-B0E8F1EE8F4D}"/>
    <dgm:cxn modelId="{727EF9E4-8901-4EA1-91B1-C94A95CEE0A0}" type="presOf" srcId="{A99BC822-136F-4BFE-8140-7FF8AF895D90}" destId="{3F7F0AB9-F4F5-494B-9D10-CC803A518802}" srcOrd="0" destOrd="0" presId="urn:microsoft.com/office/officeart/2008/layout/RadialCluster"/>
    <dgm:cxn modelId="{1931A0A9-C11B-45CE-B4F4-03FE2DE3D25E}" srcId="{A99BC822-136F-4BFE-8140-7FF8AF895D90}" destId="{E3193123-4DAE-4B9C-9E67-0D4A92B64BED}" srcOrd="0" destOrd="0" parTransId="{95C1DE82-2C25-4CA5-9961-8A5BE24ECB42}" sibTransId="{A0A4B773-05D2-4A9D-91C2-55A1AB9CB1C4}"/>
    <dgm:cxn modelId="{8E1459E9-8B2D-4438-B8AE-CD0427B5736C}" srcId="{E3193123-4DAE-4B9C-9E67-0D4A92B64BED}" destId="{C792BF9C-830C-403A-8EEB-E5B755DB22CC}" srcOrd="1" destOrd="0" parTransId="{8E0FF5BD-D800-4682-BB4D-301CDF2BDB72}" sibTransId="{33E0A074-A924-4AF9-A0F3-1F3A6F935339}"/>
    <dgm:cxn modelId="{2092570A-0B9F-42EC-AA76-CA429B5B17D1}" type="presOf" srcId="{C792BF9C-830C-403A-8EEB-E5B755DB22CC}" destId="{B7A877EA-CD2A-4404-BADC-896A20E34F7E}" srcOrd="0" destOrd="0" presId="urn:microsoft.com/office/officeart/2008/layout/RadialCluster"/>
    <dgm:cxn modelId="{A50AC9FF-FE69-40A0-9ED8-9FEA2F647D32}" type="presOf" srcId="{ED64B593-1E7B-47F1-84B7-2BB8F9687472}" destId="{63B2338B-A5D0-4DE9-A71F-9B444B50438F}" srcOrd="0" destOrd="0" presId="urn:microsoft.com/office/officeart/2008/layout/RadialCluster"/>
    <dgm:cxn modelId="{C5725C34-34B4-4EAF-9138-6939F414F391}" type="presOf" srcId="{F22B9CE0-5B00-47C0-8D25-6359B1A1F54F}" destId="{45F324D9-6556-4691-90B2-5CF227B31CAA}" srcOrd="0" destOrd="0" presId="urn:microsoft.com/office/officeart/2008/layout/RadialCluster"/>
    <dgm:cxn modelId="{8260AB5B-1DC3-4A4C-93F6-E8D4C4EA75CC}" type="presOf" srcId="{8E0FF5BD-D800-4682-BB4D-301CDF2BDB72}" destId="{3D17B10E-F433-406B-9F69-73C3DB455813}" srcOrd="0" destOrd="0" presId="urn:microsoft.com/office/officeart/2008/layout/RadialCluster"/>
    <dgm:cxn modelId="{1FF23777-C67A-4FA1-B900-96ED9F05DE99}" type="presOf" srcId="{91BD1884-0AFB-41F9-9B05-30A8B456EA72}" destId="{EC2F3528-AF52-4274-89F6-2100E3EFDF4B}" srcOrd="0" destOrd="0" presId="urn:microsoft.com/office/officeart/2008/layout/RadialCluster"/>
    <dgm:cxn modelId="{73BBA469-D550-4E20-96A1-0AE237310BF0}" type="presParOf" srcId="{3F7F0AB9-F4F5-494B-9D10-CC803A518802}" destId="{F1E1C710-5E0D-43F9-8DAF-01CB7FA97E5A}" srcOrd="0" destOrd="0" presId="urn:microsoft.com/office/officeart/2008/layout/RadialCluster"/>
    <dgm:cxn modelId="{FEFDD8B1-4119-42F4-887A-627D774B50E4}" type="presParOf" srcId="{F1E1C710-5E0D-43F9-8DAF-01CB7FA97E5A}" destId="{D7ABFD61-705E-49CF-91E0-C5B3F5A69C36}" srcOrd="0" destOrd="0" presId="urn:microsoft.com/office/officeart/2008/layout/RadialCluster"/>
    <dgm:cxn modelId="{9941FD33-F743-4A18-9DEE-984245C305B4}" type="presParOf" srcId="{F1E1C710-5E0D-43F9-8DAF-01CB7FA97E5A}" destId="{45F324D9-6556-4691-90B2-5CF227B31CAA}" srcOrd="1" destOrd="0" presId="urn:microsoft.com/office/officeart/2008/layout/RadialCluster"/>
    <dgm:cxn modelId="{4A717A90-67A0-4100-8E27-03D4D3D13FBE}" type="presParOf" srcId="{F1E1C710-5E0D-43F9-8DAF-01CB7FA97E5A}" destId="{EC2F3528-AF52-4274-89F6-2100E3EFDF4B}" srcOrd="2" destOrd="0" presId="urn:microsoft.com/office/officeart/2008/layout/RadialCluster"/>
    <dgm:cxn modelId="{DD02D89B-FE0D-4FB2-A3C4-8CE239767257}" type="presParOf" srcId="{F1E1C710-5E0D-43F9-8DAF-01CB7FA97E5A}" destId="{3D17B10E-F433-406B-9F69-73C3DB455813}" srcOrd="3" destOrd="0" presId="urn:microsoft.com/office/officeart/2008/layout/RadialCluster"/>
    <dgm:cxn modelId="{152CDECF-1C97-47B1-AA54-767D136E39C9}" type="presParOf" srcId="{F1E1C710-5E0D-43F9-8DAF-01CB7FA97E5A}" destId="{B7A877EA-CD2A-4404-BADC-896A20E34F7E}" srcOrd="4" destOrd="0" presId="urn:microsoft.com/office/officeart/2008/layout/RadialCluster"/>
    <dgm:cxn modelId="{3033D2AF-540C-4B68-AC93-D0F27BB8C89A}" type="presParOf" srcId="{F1E1C710-5E0D-43F9-8DAF-01CB7FA97E5A}" destId="{F1699090-6076-4501-B3B8-5C48F2622F98}" srcOrd="5" destOrd="0" presId="urn:microsoft.com/office/officeart/2008/layout/RadialCluster"/>
    <dgm:cxn modelId="{369B1960-9247-4701-B750-0AECFB9B8401}" type="presParOf" srcId="{F1E1C710-5E0D-43F9-8DAF-01CB7FA97E5A}" destId="{63B2338B-A5D0-4DE9-A71F-9B444B50438F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611E5F-9EE0-4FB9-BB1A-8D9B65654607}" type="doc">
      <dgm:prSet loTypeId="urn:microsoft.com/office/officeart/2005/8/layout/orgChart1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D4568D6-56EC-4676-AAE8-7C118658BF19}">
      <dgm:prSet phldrT="[Текст]" custT="1"/>
      <dgm:spPr/>
      <dgm:t>
        <a:bodyPr/>
        <a:lstStyle/>
        <a:p>
          <a:r>
            <a:rPr lang="ru-RU" sz="1400" b="0" dirty="0">
              <a:latin typeface="Times New Roman" panose="02020603050405020304" pitchFamily="18" charset="0"/>
              <a:cs typeface="Times New Roman" panose="02020603050405020304" pitchFamily="18" charset="0"/>
            </a:rPr>
            <a:t>Всего </a:t>
          </a:r>
        </a:p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4 711,3 </a:t>
          </a: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</a:p>
      </dgm:t>
    </dgm:pt>
    <dgm:pt modelId="{8EE8EB6C-385C-4828-8566-8D4C6588274A}" type="parTrans" cxnId="{3F51BF1D-9C38-4917-903F-ADBC4D97358C}">
      <dgm:prSet/>
      <dgm:spPr/>
      <dgm:t>
        <a:bodyPr/>
        <a:lstStyle/>
        <a:p>
          <a:endParaRPr lang="ru-RU"/>
        </a:p>
      </dgm:t>
    </dgm:pt>
    <dgm:pt modelId="{103780D8-CD35-47FE-90D7-3C5317F0F341}" type="sibTrans" cxnId="{3F51BF1D-9C38-4917-903F-ADBC4D97358C}">
      <dgm:prSet/>
      <dgm:spPr/>
      <dgm:t>
        <a:bodyPr/>
        <a:lstStyle/>
        <a:p>
          <a:endParaRPr lang="ru-RU"/>
        </a:p>
      </dgm:t>
    </dgm:pt>
    <dgm:pt modelId="{BFB35123-FC72-45AB-A2E2-43E63B80374F}" type="asst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Фед.</a:t>
          </a:r>
        </a:p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919,3 </a:t>
          </a: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</a:p>
      </dgm:t>
    </dgm:pt>
    <dgm:pt modelId="{04FAC0E3-D544-4E8C-9969-08CA11222708}" type="parTrans" cxnId="{0CCEA6A1-7798-47D9-B62F-8DD66329F550}">
      <dgm:prSet/>
      <dgm:spPr/>
      <dgm:t>
        <a:bodyPr/>
        <a:lstStyle/>
        <a:p>
          <a:endParaRPr lang="ru-RU"/>
        </a:p>
      </dgm:t>
    </dgm:pt>
    <dgm:pt modelId="{10831024-56F5-45B9-9857-1C9C59077DD1}" type="sibTrans" cxnId="{0CCEA6A1-7798-47D9-B62F-8DD66329F550}">
      <dgm:prSet/>
      <dgm:spPr/>
      <dgm:t>
        <a:bodyPr/>
        <a:lstStyle/>
        <a:p>
          <a:endParaRPr lang="ru-RU"/>
        </a:p>
      </dgm:t>
    </dgm:pt>
    <dgm:pt modelId="{78BCF78A-8F59-445F-BD82-27F816F59ADC}" type="asst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Собств. </a:t>
          </a:r>
        </a:p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3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792,0 </a:t>
          </a:r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 </a:t>
          </a:r>
        </a:p>
      </dgm:t>
    </dgm:pt>
    <dgm:pt modelId="{7332BAF9-DD54-4900-80BE-212E678E5512}" type="parTrans" cxnId="{3059B025-9AE2-4DFE-AB7F-CC7E573E7733}">
      <dgm:prSet/>
      <dgm:spPr/>
      <dgm:t>
        <a:bodyPr/>
        <a:lstStyle/>
        <a:p>
          <a:endParaRPr lang="ru-RU"/>
        </a:p>
      </dgm:t>
    </dgm:pt>
    <dgm:pt modelId="{A563EC52-1EFA-4852-BF7C-DE99BB10158E}" type="sibTrans" cxnId="{3059B025-9AE2-4DFE-AB7F-CC7E573E7733}">
      <dgm:prSet/>
      <dgm:spPr/>
      <dgm:t>
        <a:bodyPr/>
        <a:lstStyle/>
        <a:p>
          <a:endParaRPr lang="ru-RU"/>
        </a:p>
      </dgm:t>
    </dgm:pt>
    <dgm:pt modelId="{8E563E52-5BE6-4380-8381-C69A0581C273}" type="pres">
      <dgm:prSet presAssocID="{87611E5F-9EE0-4FB9-BB1A-8D9B656546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3FBF245-B772-40CD-BE7B-B2E5D5422551}" type="pres">
      <dgm:prSet presAssocID="{FD4568D6-56EC-4676-AAE8-7C118658BF1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B768BB0-8330-43B0-B946-02F90234B6ED}" type="pres">
      <dgm:prSet presAssocID="{FD4568D6-56EC-4676-AAE8-7C118658BF19}" presName="rootComposite1" presStyleCnt="0"/>
      <dgm:spPr/>
      <dgm:t>
        <a:bodyPr/>
        <a:lstStyle/>
        <a:p>
          <a:endParaRPr lang="ru-RU"/>
        </a:p>
      </dgm:t>
    </dgm:pt>
    <dgm:pt modelId="{DD91FA98-15AE-4826-A45D-7B00664B365E}" type="pres">
      <dgm:prSet presAssocID="{FD4568D6-56EC-4676-AAE8-7C118658BF1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0E8FA-6E68-4031-BE42-D889B2DACD83}" type="pres">
      <dgm:prSet presAssocID="{FD4568D6-56EC-4676-AAE8-7C118658BF1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0C86AEA-B482-473C-BEC0-2FA022B6E011}" type="pres">
      <dgm:prSet presAssocID="{FD4568D6-56EC-4676-AAE8-7C118658BF19}" presName="hierChild2" presStyleCnt="0"/>
      <dgm:spPr/>
      <dgm:t>
        <a:bodyPr/>
        <a:lstStyle/>
        <a:p>
          <a:endParaRPr lang="ru-RU"/>
        </a:p>
      </dgm:t>
    </dgm:pt>
    <dgm:pt modelId="{E718D86A-E430-47D5-A161-48C808B09DB4}" type="pres">
      <dgm:prSet presAssocID="{FD4568D6-56EC-4676-AAE8-7C118658BF19}" presName="hierChild3" presStyleCnt="0"/>
      <dgm:spPr/>
      <dgm:t>
        <a:bodyPr/>
        <a:lstStyle/>
        <a:p>
          <a:endParaRPr lang="ru-RU"/>
        </a:p>
      </dgm:t>
    </dgm:pt>
    <dgm:pt modelId="{493297FE-F55F-403A-AC7B-E395FC1473FE}" type="pres">
      <dgm:prSet presAssocID="{04FAC0E3-D544-4E8C-9969-08CA11222708}" presName="Name111" presStyleLbl="parChTrans1D2" presStyleIdx="0" presStyleCnt="2"/>
      <dgm:spPr/>
      <dgm:t>
        <a:bodyPr/>
        <a:lstStyle/>
        <a:p>
          <a:endParaRPr lang="ru-RU"/>
        </a:p>
      </dgm:t>
    </dgm:pt>
    <dgm:pt modelId="{C6903120-0AB6-4C86-887D-C4F3D03BDD14}" type="pres">
      <dgm:prSet presAssocID="{BFB35123-FC72-45AB-A2E2-43E63B80374F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8598CEA-6FE1-422D-BE1B-290769308180}" type="pres">
      <dgm:prSet presAssocID="{BFB35123-FC72-45AB-A2E2-43E63B80374F}" presName="rootComposite3" presStyleCnt="0"/>
      <dgm:spPr/>
      <dgm:t>
        <a:bodyPr/>
        <a:lstStyle/>
        <a:p>
          <a:endParaRPr lang="ru-RU"/>
        </a:p>
      </dgm:t>
    </dgm:pt>
    <dgm:pt modelId="{94CA0228-CD2B-47EF-A17F-F2A41487F4D7}" type="pres">
      <dgm:prSet presAssocID="{BFB35123-FC72-45AB-A2E2-43E63B80374F}" presName="rootText3" presStyleLbl="asst1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320A01-0675-4399-8003-354A884AD20A}" type="pres">
      <dgm:prSet presAssocID="{BFB35123-FC72-45AB-A2E2-43E63B80374F}" presName="rootConnector3" presStyleLbl="asst1" presStyleIdx="0" presStyleCnt="2"/>
      <dgm:spPr/>
      <dgm:t>
        <a:bodyPr/>
        <a:lstStyle/>
        <a:p>
          <a:endParaRPr lang="ru-RU"/>
        </a:p>
      </dgm:t>
    </dgm:pt>
    <dgm:pt modelId="{3229301E-B15A-4F6C-B962-FAF34B9D9570}" type="pres">
      <dgm:prSet presAssocID="{BFB35123-FC72-45AB-A2E2-43E63B80374F}" presName="hierChild6" presStyleCnt="0"/>
      <dgm:spPr/>
      <dgm:t>
        <a:bodyPr/>
        <a:lstStyle/>
        <a:p>
          <a:endParaRPr lang="ru-RU"/>
        </a:p>
      </dgm:t>
    </dgm:pt>
    <dgm:pt modelId="{368D4761-911A-4656-8DFE-79A14EA27924}" type="pres">
      <dgm:prSet presAssocID="{BFB35123-FC72-45AB-A2E2-43E63B80374F}" presName="hierChild7" presStyleCnt="0"/>
      <dgm:spPr/>
      <dgm:t>
        <a:bodyPr/>
        <a:lstStyle/>
        <a:p>
          <a:endParaRPr lang="ru-RU"/>
        </a:p>
      </dgm:t>
    </dgm:pt>
    <dgm:pt modelId="{107861F4-02AF-4940-8505-1B65E182E7CE}" type="pres">
      <dgm:prSet presAssocID="{7332BAF9-DD54-4900-80BE-212E678E5512}" presName="Name111" presStyleLbl="parChTrans1D2" presStyleIdx="1" presStyleCnt="2"/>
      <dgm:spPr/>
      <dgm:t>
        <a:bodyPr/>
        <a:lstStyle/>
        <a:p>
          <a:endParaRPr lang="ru-RU"/>
        </a:p>
      </dgm:t>
    </dgm:pt>
    <dgm:pt modelId="{9B8A38E6-E139-4F14-829E-E7CE8E418AEA}" type="pres">
      <dgm:prSet presAssocID="{78BCF78A-8F59-445F-BD82-27F816F59ADC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2B15E0C-EFDC-4EAE-B00E-4A5CCE658E38}" type="pres">
      <dgm:prSet presAssocID="{78BCF78A-8F59-445F-BD82-27F816F59ADC}" presName="rootComposite3" presStyleCnt="0"/>
      <dgm:spPr/>
      <dgm:t>
        <a:bodyPr/>
        <a:lstStyle/>
        <a:p>
          <a:endParaRPr lang="ru-RU"/>
        </a:p>
      </dgm:t>
    </dgm:pt>
    <dgm:pt modelId="{127FF50A-A8FD-4D8C-A6CB-3A0AD81CB0DA}" type="pres">
      <dgm:prSet presAssocID="{78BCF78A-8F59-445F-BD82-27F816F59ADC}" presName="rootText3" presStyleLbl="asst1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0F4F9E4-C25E-4BF7-B2C3-1C0196FC53A5}" type="pres">
      <dgm:prSet presAssocID="{78BCF78A-8F59-445F-BD82-27F816F59ADC}" presName="rootConnector3" presStyleLbl="asst1" presStyleIdx="1" presStyleCnt="2"/>
      <dgm:spPr/>
      <dgm:t>
        <a:bodyPr/>
        <a:lstStyle/>
        <a:p>
          <a:endParaRPr lang="ru-RU"/>
        </a:p>
      </dgm:t>
    </dgm:pt>
    <dgm:pt modelId="{C2812D36-2EC9-4E48-9E2F-2BCF759A021A}" type="pres">
      <dgm:prSet presAssocID="{78BCF78A-8F59-445F-BD82-27F816F59ADC}" presName="hierChild6" presStyleCnt="0"/>
      <dgm:spPr/>
      <dgm:t>
        <a:bodyPr/>
        <a:lstStyle/>
        <a:p>
          <a:endParaRPr lang="ru-RU"/>
        </a:p>
      </dgm:t>
    </dgm:pt>
    <dgm:pt modelId="{68DDD8A4-4312-421B-83C4-1C0D58F8028B}" type="pres">
      <dgm:prSet presAssocID="{78BCF78A-8F59-445F-BD82-27F816F59ADC}" presName="hierChild7" presStyleCnt="0"/>
      <dgm:spPr/>
      <dgm:t>
        <a:bodyPr/>
        <a:lstStyle/>
        <a:p>
          <a:endParaRPr lang="ru-RU"/>
        </a:p>
      </dgm:t>
    </dgm:pt>
  </dgm:ptLst>
  <dgm:cxnLst>
    <dgm:cxn modelId="{22B731C5-0E1F-4025-8781-E62F640A3BA5}" type="presOf" srcId="{BFB35123-FC72-45AB-A2E2-43E63B80374F}" destId="{94CA0228-CD2B-47EF-A17F-F2A41487F4D7}" srcOrd="0" destOrd="0" presId="urn:microsoft.com/office/officeart/2005/8/layout/orgChart1"/>
    <dgm:cxn modelId="{5F37327C-0566-4DB8-9ECE-1228A4556C27}" type="presOf" srcId="{78BCF78A-8F59-445F-BD82-27F816F59ADC}" destId="{127FF50A-A8FD-4D8C-A6CB-3A0AD81CB0DA}" srcOrd="0" destOrd="0" presId="urn:microsoft.com/office/officeart/2005/8/layout/orgChart1"/>
    <dgm:cxn modelId="{3059B025-9AE2-4DFE-AB7F-CC7E573E7733}" srcId="{FD4568D6-56EC-4676-AAE8-7C118658BF19}" destId="{78BCF78A-8F59-445F-BD82-27F816F59ADC}" srcOrd="1" destOrd="0" parTransId="{7332BAF9-DD54-4900-80BE-212E678E5512}" sibTransId="{A563EC52-1EFA-4852-BF7C-DE99BB10158E}"/>
    <dgm:cxn modelId="{62EF5B37-7C51-4AF9-AD34-20345978EF34}" type="presOf" srcId="{BFB35123-FC72-45AB-A2E2-43E63B80374F}" destId="{A6320A01-0675-4399-8003-354A884AD20A}" srcOrd="1" destOrd="0" presId="urn:microsoft.com/office/officeart/2005/8/layout/orgChart1"/>
    <dgm:cxn modelId="{70FC7451-00B2-41EE-AE3F-C90E3928BC23}" type="presOf" srcId="{78BCF78A-8F59-445F-BD82-27F816F59ADC}" destId="{60F4F9E4-C25E-4BF7-B2C3-1C0196FC53A5}" srcOrd="1" destOrd="0" presId="urn:microsoft.com/office/officeart/2005/8/layout/orgChart1"/>
    <dgm:cxn modelId="{E6B0BB10-53EA-40C4-A76D-BBB4F8E8DB88}" type="presOf" srcId="{7332BAF9-DD54-4900-80BE-212E678E5512}" destId="{107861F4-02AF-4940-8505-1B65E182E7CE}" srcOrd="0" destOrd="0" presId="urn:microsoft.com/office/officeart/2005/8/layout/orgChart1"/>
    <dgm:cxn modelId="{80111AFB-559C-467B-8508-F9477452BC99}" type="presOf" srcId="{87611E5F-9EE0-4FB9-BB1A-8D9B65654607}" destId="{8E563E52-5BE6-4380-8381-C69A0581C273}" srcOrd="0" destOrd="0" presId="urn:microsoft.com/office/officeart/2005/8/layout/orgChart1"/>
    <dgm:cxn modelId="{3F51BF1D-9C38-4917-903F-ADBC4D97358C}" srcId="{87611E5F-9EE0-4FB9-BB1A-8D9B65654607}" destId="{FD4568D6-56EC-4676-AAE8-7C118658BF19}" srcOrd="0" destOrd="0" parTransId="{8EE8EB6C-385C-4828-8566-8D4C6588274A}" sibTransId="{103780D8-CD35-47FE-90D7-3C5317F0F341}"/>
    <dgm:cxn modelId="{F0F6C110-C1F8-4620-AA7A-1AF6636B2F39}" type="presOf" srcId="{04FAC0E3-D544-4E8C-9969-08CA11222708}" destId="{493297FE-F55F-403A-AC7B-E395FC1473FE}" srcOrd="0" destOrd="0" presId="urn:microsoft.com/office/officeart/2005/8/layout/orgChart1"/>
    <dgm:cxn modelId="{A77658AA-4AFE-4F3C-932B-A1C94E290370}" type="presOf" srcId="{FD4568D6-56EC-4676-AAE8-7C118658BF19}" destId="{E7A0E8FA-6E68-4031-BE42-D889B2DACD83}" srcOrd="1" destOrd="0" presId="urn:microsoft.com/office/officeart/2005/8/layout/orgChart1"/>
    <dgm:cxn modelId="{9B8BEF53-361A-4A21-8C53-1761473F9626}" type="presOf" srcId="{FD4568D6-56EC-4676-AAE8-7C118658BF19}" destId="{DD91FA98-15AE-4826-A45D-7B00664B365E}" srcOrd="0" destOrd="0" presId="urn:microsoft.com/office/officeart/2005/8/layout/orgChart1"/>
    <dgm:cxn modelId="{0CCEA6A1-7798-47D9-B62F-8DD66329F550}" srcId="{FD4568D6-56EC-4676-AAE8-7C118658BF19}" destId="{BFB35123-FC72-45AB-A2E2-43E63B80374F}" srcOrd="0" destOrd="0" parTransId="{04FAC0E3-D544-4E8C-9969-08CA11222708}" sibTransId="{10831024-56F5-45B9-9857-1C9C59077DD1}"/>
    <dgm:cxn modelId="{FEB5A6F7-3C87-45B3-A576-D8F8C740139F}" type="presParOf" srcId="{8E563E52-5BE6-4380-8381-C69A0581C273}" destId="{73FBF245-B772-40CD-BE7B-B2E5D5422551}" srcOrd="0" destOrd="0" presId="urn:microsoft.com/office/officeart/2005/8/layout/orgChart1"/>
    <dgm:cxn modelId="{6913445B-03B3-47EE-9757-C32FB504A129}" type="presParOf" srcId="{73FBF245-B772-40CD-BE7B-B2E5D5422551}" destId="{EB768BB0-8330-43B0-B946-02F90234B6ED}" srcOrd="0" destOrd="0" presId="urn:microsoft.com/office/officeart/2005/8/layout/orgChart1"/>
    <dgm:cxn modelId="{6C3ECCCB-4947-450D-A4E2-55D774BD2D58}" type="presParOf" srcId="{EB768BB0-8330-43B0-B946-02F90234B6ED}" destId="{DD91FA98-15AE-4826-A45D-7B00664B365E}" srcOrd="0" destOrd="0" presId="urn:microsoft.com/office/officeart/2005/8/layout/orgChart1"/>
    <dgm:cxn modelId="{93BAEC25-6E2E-41B7-BFBF-771F109A31A6}" type="presParOf" srcId="{EB768BB0-8330-43B0-B946-02F90234B6ED}" destId="{E7A0E8FA-6E68-4031-BE42-D889B2DACD83}" srcOrd="1" destOrd="0" presId="urn:microsoft.com/office/officeart/2005/8/layout/orgChart1"/>
    <dgm:cxn modelId="{A1ECDDBC-947F-46E9-84D3-5096EC595595}" type="presParOf" srcId="{73FBF245-B772-40CD-BE7B-B2E5D5422551}" destId="{D0C86AEA-B482-473C-BEC0-2FA022B6E011}" srcOrd="1" destOrd="0" presId="urn:microsoft.com/office/officeart/2005/8/layout/orgChart1"/>
    <dgm:cxn modelId="{94C327CB-EF9E-45E5-9B5F-519BA7A628D4}" type="presParOf" srcId="{73FBF245-B772-40CD-BE7B-B2E5D5422551}" destId="{E718D86A-E430-47D5-A161-48C808B09DB4}" srcOrd="2" destOrd="0" presId="urn:microsoft.com/office/officeart/2005/8/layout/orgChart1"/>
    <dgm:cxn modelId="{45E0015B-B068-4625-9F64-BFE00548B26D}" type="presParOf" srcId="{E718D86A-E430-47D5-A161-48C808B09DB4}" destId="{493297FE-F55F-403A-AC7B-E395FC1473FE}" srcOrd="0" destOrd="0" presId="urn:microsoft.com/office/officeart/2005/8/layout/orgChart1"/>
    <dgm:cxn modelId="{5A0B5DED-D379-4312-9C50-4C6C42128247}" type="presParOf" srcId="{E718D86A-E430-47D5-A161-48C808B09DB4}" destId="{C6903120-0AB6-4C86-887D-C4F3D03BDD14}" srcOrd="1" destOrd="0" presId="urn:microsoft.com/office/officeart/2005/8/layout/orgChart1"/>
    <dgm:cxn modelId="{88127922-174B-4748-80AD-28F90F79B518}" type="presParOf" srcId="{C6903120-0AB6-4C86-887D-C4F3D03BDD14}" destId="{C8598CEA-6FE1-422D-BE1B-290769308180}" srcOrd="0" destOrd="0" presId="urn:microsoft.com/office/officeart/2005/8/layout/orgChart1"/>
    <dgm:cxn modelId="{A4FFC709-27C9-4521-B0D7-448C0DFA35D3}" type="presParOf" srcId="{C8598CEA-6FE1-422D-BE1B-290769308180}" destId="{94CA0228-CD2B-47EF-A17F-F2A41487F4D7}" srcOrd="0" destOrd="0" presId="urn:microsoft.com/office/officeart/2005/8/layout/orgChart1"/>
    <dgm:cxn modelId="{6FCACFD2-3E32-4F40-85B9-DBA66F8F5701}" type="presParOf" srcId="{C8598CEA-6FE1-422D-BE1B-290769308180}" destId="{A6320A01-0675-4399-8003-354A884AD20A}" srcOrd="1" destOrd="0" presId="urn:microsoft.com/office/officeart/2005/8/layout/orgChart1"/>
    <dgm:cxn modelId="{9D4976CA-507D-46D8-B955-D8A8EA6BD8B8}" type="presParOf" srcId="{C6903120-0AB6-4C86-887D-C4F3D03BDD14}" destId="{3229301E-B15A-4F6C-B962-FAF34B9D9570}" srcOrd="1" destOrd="0" presId="urn:microsoft.com/office/officeart/2005/8/layout/orgChart1"/>
    <dgm:cxn modelId="{47644BFE-BCCC-4CF0-BFE8-CD345D14CDC9}" type="presParOf" srcId="{C6903120-0AB6-4C86-887D-C4F3D03BDD14}" destId="{368D4761-911A-4656-8DFE-79A14EA27924}" srcOrd="2" destOrd="0" presId="urn:microsoft.com/office/officeart/2005/8/layout/orgChart1"/>
    <dgm:cxn modelId="{6B43414E-AD13-4B7D-943C-816EB2A900BB}" type="presParOf" srcId="{E718D86A-E430-47D5-A161-48C808B09DB4}" destId="{107861F4-02AF-4940-8505-1B65E182E7CE}" srcOrd="2" destOrd="0" presId="urn:microsoft.com/office/officeart/2005/8/layout/orgChart1"/>
    <dgm:cxn modelId="{4FB31233-01EC-4106-AC5D-EA00F07EED02}" type="presParOf" srcId="{E718D86A-E430-47D5-A161-48C808B09DB4}" destId="{9B8A38E6-E139-4F14-829E-E7CE8E418AEA}" srcOrd="3" destOrd="0" presId="urn:microsoft.com/office/officeart/2005/8/layout/orgChart1"/>
    <dgm:cxn modelId="{74B27AA7-9E01-4568-9A28-8D5BD24AA616}" type="presParOf" srcId="{9B8A38E6-E139-4F14-829E-E7CE8E418AEA}" destId="{C2B15E0C-EFDC-4EAE-B00E-4A5CCE658E38}" srcOrd="0" destOrd="0" presId="urn:microsoft.com/office/officeart/2005/8/layout/orgChart1"/>
    <dgm:cxn modelId="{AE2667C8-44E6-4020-8BB8-83B6B8E968FF}" type="presParOf" srcId="{C2B15E0C-EFDC-4EAE-B00E-4A5CCE658E38}" destId="{127FF50A-A8FD-4D8C-A6CB-3A0AD81CB0DA}" srcOrd="0" destOrd="0" presId="urn:microsoft.com/office/officeart/2005/8/layout/orgChart1"/>
    <dgm:cxn modelId="{46BD3693-4483-4655-AA6C-B86988C94783}" type="presParOf" srcId="{C2B15E0C-EFDC-4EAE-B00E-4A5CCE658E38}" destId="{60F4F9E4-C25E-4BF7-B2C3-1C0196FC53A5}" srcOrd="1" destOrd="0" presId="urn:microsoft.com/office/officeart/2005/8/layout/orgChart1"/>
    <dgm:cxn modelId="{41609F84-9B78-418E-85D6-8114BBA494F7}" type="presParOf" srcId="{9B8A38E6-E139-4F14-829E-E7CE8E418AEA}" destId="{C2812D36-2EC9-4E48-9E2F-2BCF759A021A}" srcOrd="1" destOrd="0" presId="urn:microsoft.com/office/officeart/2005/8/layout/orgChart1"/>
    <dgm:cxn modelId="{E409023D-2DD3-4771-A701-146D3CF506B6}" type="presParOf" srcId="{9B8A38E6-E139-4F14-829E-E7CE8E418AEA}" destId="{68DDD8A4-4312-421B-83C4-1C0D58F8028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6398090-C721-4464-8FFE-03E70193B7FF}" type="doc">
      <dgm:prSet loTypeId="urn:microsoft.com/office/officeart/2005/8/layout/bList2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248005-CFBD-4F93-8201-90AFD6FDC00D}">
      <dgm:prSet phldrT="[Текст]"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3 946,7 млн рублей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52C5DB-4B48-4C09-8A46-2C3FBA943AB4}" type="parTrans" cxnId="{170C5132-D68C-41C0-83EE-C219A0549531}">
      <dgm:prSet/>
      <dgm:spPr/>
      <dgm:t>
        <a:bodyPr/>
        <a:lstStyle/>
        <a:p>
          <a:endParaRPr lang="ru-RU"/>
        </a:p>
      </dgm:t>
    </dgm:pt>
    <dgm:pt modelId="{E27F2587-42CD-431D-97CE-C10AB905C9EE}" type="sibTrans" cxnId="{170C5132-D68C-41C0-83EE-C219A0549531}">
      <dgm:prSet/>
      <dgm:spPr/>
      <dgm:t>
        <a:bodyPr/>
        <a:lstStyle/>
        <a:p>
          <a:endParaRPr lang="ru-RU"/>
        </a:p>
      </dgm:t>
    </dgm:pt>
    <dgm:pt modelId="{DA45FA4B-F236-4781-8BAC-6F9DD3C90BC6}">
      <dgm:prSet phldrT="[Текст]"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55,5 млн рублей</a:t>
          </a:r>
          <a:endParaRPr lang="ru-RU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DEE2C0-E447-46C7-A117-7AEE75008C02}" type="parTrans" cxnId="{320F034F-96F1-49D8-A08A-0AB22C6BCC5B}">
      <dgm:prSet/>
      <dgm:spPr/>
      <dgm:t>
        <a:bodyPr/>
        <a:lstStyle/>
        <a:p>
          <a:endParaRPr lang="ru-RU"/>
        </a:p>
      </dgm:t>
    </dgm:pt>
    <dgm:pt modelId="{4F4345E9-CBDA-488F-A000-8A43F7B35B36}" type="sibTrans" cxnId="{320F034F-96F1-49D8-A08A-0AB22C6BCC5B}">
      <dgm:prSet/>
      <dgm:spPr/>
      <dgm:t>
        <a:bodyPr/>
        <a:lstStyle/>
        <a:p>
          <a:endParaRPr lang="ru-RU"/>
        </a:p>
      </dgm:t>
    </dgm:pt>
    <dgm:pt modelId="{1E069998-D209-46D3-A159-5F5B96E81C1C}">
      <dgm:prSet phldrT="[Текст]"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94,5 млн рублей</a:t>
          </a:r>
          <a:endParaRPr lang="ru-RU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B3E976-C51F-4236-A227-BB9EC07187AC}" type="parTrans" cxnId="{09AAB255-7E1B-43B2-A66E-103540E91831}">
      <dgm:prSet/>
      <dgm:spPr/>
      <dgm:t>
        <a:bodyPr/>
        <a:lstStyle/>
        <a:p>
          <a:endParaRPr lang="ru-RU"/>
        </a:p>
      </dgm:t>
    </dgm:pt>
    <dgm:pt modelId="{838B4BB4-16B7-46BE-9A6E-C4F79638BCFD}" type="sibTrans" cxnId="{09AAB255-7E1B-43B2-A66E-103540E91831}">
      <dgm:prSet/>
      <dgm:spPr/>
      <dgm:t>
        <a:bodyPr/>
        <a:lstStyle/>
        <a:p>
          <a:endParaRPr lang="ru-RU"/>
        </a:p>
      </dgm:t>
    </dgm:pt>
    <dgm:pt modelId="{50A64623-FA04-4567-84CF-FC9176217C98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и оснащение 18 общеобразовательных школ в городах и селах республики 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CBD830-B26D-49AC-9485-DB6E23092024}" type="parTrans" cxnId="{C71CEA49-29E1-4828-A919-B9CA81AD7317}">
      <dgm:prSet/>
      <dgm:spPr/>
      <dgm:t>
        <a:bodyPr/>
        <a:lstStyle/>
        <a:p>
          <a:endParaRPr lang="ru-RU"/>
        </a:p>
      </dgm:t>
    </dgm:pt>
    <dgm:pt modelId="{B5B37F56-83EB-4CC6-BE3A-C06BB8BB8B2B}" type="sibTrans" cxnId="{C71CEA49-29E1-4828-A919-B9CA81AD7317}">
      <dgm:prSet/>
      <dgm:spPr/>
      <dgm:t>
        <a:bodyPr/>
        <a:lstStyle/>
        <a:p>
          <a:endParaRPr lang="ru-RU"/>
        </a:p>
      </dgm:t>
    </dgm:pt>
    <dgm:pt modelId="{FA7395BA-096E-45AE-B85C-39F232F6FBB6}">
      <dgm:prSet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1 077,6 млн рублей</a:t>
          </a:r>
          <a:endParaRPr lang="ru-RU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E67F3D-6059-40D5-AE2A-ECB769DAB8B8}" type="parTrans" cxnId="{102384E4-39FB-4299-8560-C0DF4C9C8B78}">
      <dgm:prSet/>
      <dgm:spPr/>
      <dgm:t>
        <a:bodyPr/>
        <a:lstStyle/>
        <a:p>
          <a:endParaRPr lang="ru-RU"/>
        </a:p>
      </dgm:t>
    </dgm:pt>
    <dgm:pt modelId="{AD56149A-8778-4B8F-A234-488373B02E15}" type="sibTrans" cxnId="{102384E4-39FB-4299-8560-C0DF4C9C8B78}">
      <dgm:prSet/>
      <dgm:spPr/>
      <dgm:t>
        <a:bodyPr/>
        <a:lstStyle/>
        <a:p>
          <a:endParaRPr lang="ru-RU"/>
        </a:p>
      </dgm:t>
    </dgm:pt>
    <dgm:pt modelId="{C8556B91-E0B2-48F1-B613-E7DDD3F52D66}">
      <dgm:prSet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2 152,5 млн рублей</a:t>
          </a:r>
          <a:endParaRPr lang="ru-RU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237A3C-0071-4F80-9A2D-03CF7D6AEDA0}" type="parTrans" cxnId="{3ED187E8-0A6A-4EE8-9CD7-44BA851286B3}">
      <dgm:prSet/>
      <dgm:spPr/>
      <dgm:t>
        <a:bodyPr/>
        <a:lstStyle/>
        <a:p>
          <a:endParaRPr lang="ru-RU"/>
        </a:p>
      </dgm:t>
    </dgm:pt>
    <dgm:pt modelId="{61C3F87E-8A1B-4410-AD0A-D88DF135C928}" type="sibTrans" cxnId="{3ED187E8-0A6A-4EE8-9CD7-44BA851286B3}">
      <dgm:prSet/>
      <dgm:spPr/>
      <dgm:t>
        <a:bodyPr/>
        <a:lstStyle/>
        <a:p>
          <a:endParaRPr lang="ru-RU"/>
        </a:p>
      </dgm:t>
    </dgm:pt>
    <dgm:pt modelId="{D4CA0CA1-70C3-4F12-B8AF-75C01F35A23D}">
      <dgm:prSet/>
      <dgm:spPr/>
      <dgm:t>
        <a:bodyPr/>
        <a:lstStyle/>
        <a:p>
          <a:pPr algn="ctr"/>
          <a:r>
            <a: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475,6 млн рублей</a:t>
          </a:r>
          <a:endParaRPr lang="ru-RU" b="1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308FA7-C972-48F2-9189-650986746FF5}" type="parTrans" cxnId="{027BE85A-3179-4931-9596-5D32257C95BD}">
      <dgm:prSet/>
      <dgm:spPr/>
      <dgm:t>
        <a:bodyPr/>
        <a:lstStyle/>
        <a:p>
          <a:endParaRPr lang="ru-RU"/>
        </a:p>
      </dgm:t>
    </dgm:pt>
    <dgm:pt modelId="{40B7E2D5-2F01-4CFA-854A-E6BDB38DCAF7}" type="sibTrans" cxnId="{027BE85A-3179-4931-9596-5D32257C95BD}">
      <dgm:prSet/>
      <dgm:spPr/>
      <dgm:t>
        <a:bodyPr/>
        <a:lstStyle/>
        <a:p>
          <a:endParaRPr lang="ru-RU"/>
        </a:p>
      </dgm:t>
    </dgm:pt>
    <dgm:pt modelId="{6FE1B91C-8082-43B0-B029-8CF8F378961D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строительство, реконструкция и оснащение 2 дошкольных учреждений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EA5047-20BF-49DD-AFA0-FC565A2DCDA5}" type="parTrans" cxnId="{125A1469-7E8C-48AC-B932-327668F09065}">
      <dgm:prSet/>
      <dgm:spPr/>
      <dgm:t>
        <a:bodyPr/>
        <a:lstStyle/>
        <a:p>
          <a:endParaRPr lang="ru-RU"/>
        </a:p>
      </dgm:t>
    </dgm:pt>
    <dgm:pt modelId="{D7CA2271-D609-452C-A7EB-93D46CE32E8E}" type="sibTrans" cxnId="{125A1469-7E8C-48AC-B932-327668F09065}">
      <dgm:prSet/>
      <dgm:spPr/>
      <dgm:t>
        <a:bodyPr/>
        <a:lstStyle/>
        <a:p>
          <a:endParaRPr lang="ru-RU"/>
        </a:p>
      </dgm:t>
    </dgm:pt>
    <dgm:pt modelId="{2F646CA3-3317-4791-B1D9-B701FC6F9FD5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спорткомплексов и футбольного поля в 3 сельских поселениях 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16AF84-5F0C-407A-9EB8-D11C132E797D}" type="parTrans" cxnId="{9F5DBBEB-7732-489A-A5D3-CB898E156C72}">
      <dgm:prSet/>
      <dgm:spPr/>
      <dgm:t>
        <a:bodyPr/>
        <a:lstStyle/>
        <a:p>
          <a:endParaRPr lang="ru-RU"/>
        </a:p>
      </dgm:t>
    </dgm:pt>
    <dgm:pt modelId="{F3FA4006-CE24-432F-9674-F69531D92F98}" type="sibTrans" cxnId="{9F5DBBEB-7732-489A-A5D3-CB898E156C72}">
      <dgm:prSet/>
      <dgm:spPr/>
      <dgm:t>
        <a:bodyPr/>
        <a:lstStyle/>
        <a:p>
          <a:endParaRPr lang="ru-RU"/>
        </a:p>
      </dgm:t>
    </dgm:pt>
    <dgm:pt modelId="{C72A6612-3BF0-4986-82E9-913E1A5A282F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онкологического центра и новой поликлиники в г. Нальчике, а также 4 сельских объектов первичного звена здравоохранения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C3D62-61A7-458F-B950-14A199E4FFED}" type="parTrans" cxnId="{65B011EC-4DF2-4ACE-BAC9-AD74C5C9B001}">
      <dgm:prSet/>
      <dgm:spPr/>
      <dgm:t>
        <a:bodyPr/>
        <a:lstStyle/>
        <a:p>
          <a:endParaRPr lang="ru-RU"/>
        </a:p>
      </dgm:t>
    </dgm:pt>
    <dgm:pt modelId="{CEDB1131-304F-4E29-943E-0148B5C7A76A}" type="sibTrans" cxnId="{65B011EC-4DF2-4ACE-BAC9-AD74C5C9B001}">
      <dgm:prSet/>
      <dgm:spPr/>
      <dgm:t>
        <a:bodyPr/>
        <a:lstStyle/>
        <a:p>
          <a:endParaRPr lang="ru-RU"/>
        </a:p>
      </dgm:t>
    </dgm:pt>
    <dgm:pt modelId="{42217CCD-D944-4C41-86C3-350FCEB4C3B5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3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строительство, реконструкция и проектирование объектов водоснабжения в различных районах республики, а также на территориях новых жилых застроек </a:t>
          </a:r>
          <a:r>
            <a:rPr lang="ru-RU" sz="1300" b="1" i="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г.о</a:t>
          </a:r>
          <a:r>
            <a:rPr lang="ru-RU" sz="13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Нальчик </a:t>
          </a:r>
          <a:endParaRPr lang="ru-RU" sz="13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AB784C-30FC-4B7D-8391-D29C0E1165C0}" type="parTrans" cxnId="{773CB42F-C827-4524-81D6-1C3862CD3200}">
      <dgm:prSet/>
      <dgm:spPr/>
      <dgm:t>
        <a:bodyPr/>
        <a:lstStyle/>
        <a:p>
          <a:endParaRPr lang="ru-RU"/>
        </a:p>
      </dgm:t>
    </dgm:pt>
    <dgm:pt modelId="{29B2C086-6CBB-4B5F-A7C7-ACA76A694ADB}" type="sibTrans" cxnId="{773CB42F-C827-4524-81D6-1C3862CD3200}">
      <dgm:prSet/>
      <dgm:spPr/>
      <dgm:t>
        <a:bodyPr/>
        <a:lstStyle/>
        <a:p>
          <a:endParaRPr lang="ru-RU"/>
        </a:p>
      </dgm:t>
    </dgm:pt>
    <dgm:pt modelId="{A0F2112C-71DF-4641-931E-C83F1B8538A9}">
      <dgm:prSet custT="1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600" b="1" i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Дворца театров (центра творчества молодежи) в г. Нальчике, а также домов культуры в 3 сельских поселениях</a:t>
          </a:r>
          <a:endParaRPr lang="ru-RU" sz="1600" b="1" i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A149C7-3F73-456B-8924-5BE4C22E5CCA}" type="parTrans" cxnId="{11F74798-AB54-46CD-AD41-2D6DE2171751}">
      <dgm:prSet/>
      <dgm:spPr/>
      <dgm:t>
        <a:bodyPr/>
        <a:lstStyle/>
        <a:p>
          <a:endParaRPr lang="ru-RU"/>
        </a:p>
      </dgm:t>
    </dgm:pt>
    <dgm:pt modelId="{EAEB2BF7-B4D3-4DE6-8579-4D6340CC8796}" type="sibTrans" cxnId="{11F74798-AB54-46CD-AD41-2D6DE2171751}">
      <dgm:prSet/>
      <dgm:spPr/>
      <dgm:t>
        <a:bodyPr/>
        <a:lstStyle/>
        <a:p>
          <a:endParaRPr lang="ru-RU"/>
        </a:p>
      </dgm:t>
    </dgm:pt>
    <dgm:pt modelId="{B020AD01-62B1-4D4F-9884-6C5A00248C44}" type="pres">
      <dgm:prSet presAssocID="{A6398090-C721-4464-8FFE-03E70193B7FF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6C889E-0E6F-4397-B022-158DAFE790E3}" type="pres">
      <dgm:prSet presAssocID="{FC248005-CFBD-4F93-8201-90AFD6FDC00D}" presName="compNode" presStyleCnt="0"/>
      <dgm:spPr/>
    </dgm:pt>
    <dgm:pt modelId="{BA149CE1-7AD1-413F-BD8A-D216899E1182}" type="pres">
      <dgm:prSet presAssocID="{FC248005-CFBD-4F93-8201-90AFD6FDC00D}" presName="childRec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E9623C-F56C-4E59-BDEA-2B9758680EA8}" type="pres">
      <dgm:prSet presAssocID="{FC248005-CFBD-4F93-8201-90AFD6FDC00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74B295-0139-4FFB-8179-21B3B6E70CE1}" type="pres">
      <dgm:prSet presAssocID="{FC248005-CFBD-4F93-8201-90AFD6FDC00D}" presName="parentRect" presStyleLbl="alignNode1" presStyleIdx="0" presStyleCnt="6"/>
      <dgm:spPr/>
      <dgm:t>
        <a:bodyPr/>
        <a:lstStyle/>
        <a:p>
          <a:endParaRPr lang="ru-RU"/>
        </a:p>
      </dgm:t>
    </dgm:pt>
    <dgm:pt modelId="{A92E68C2-D942-46CC-A18D-CE1E8BCBAF41}" type="pres">
      <dgm:prSet presAssocID="{FC248005-CFBD-4F93-8201-90AFD6FDC00D}" presName="adorn" presStyleLbl="fgAccFollowNod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</dgm:spPr>
      <dgm:t>
        <a:bodyPr/>
        <a:lstStyle/>
        <a:p>
          <a:endParaRPr lang="ru-RU"/>
        </a:p>
      </dgm:t>
    </dgm:pt>
    <dgm:pt modelId="{A4FAA2ED-BF8F-4174-951C-948E08EA52A6}" type="pres">
      <dgm:prSet presAssocID="{E27F2587-42CD-431D-97CE-C10AB905C9E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A927A4A-ECE7-4D70-837C-4F30A8A541EC}" type="pres">
      <dgm:prSet presAssocID="{DA45FA4B-F236-4781-8BAC-6F9DD3C90BC6}" presName="compNode" presStyleCnt="0"/>
      <dgm:spPr/>
    </dgm:pt>
    <dgm:pt modelId="{A37693EC-CA84-47D6-8A93-2830361542F3}" type="pres">
      <dgm:prSet presAssocID="{DA45FA4B-F236-4781-8BAC-6F9DD3C90BC6}" presName="childRec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51E076-FF96-4C79-A428-968D167EB71F}" type="pres">
      <dgm:prSet presAssocID="{DA45FA4B-F236-4781-8BAC-6F9DD3C90BC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F7A2C4-9433-4821-8D93-C39AC2307F5C}" type="pres">
      <dgm:prSet presAssocID="{DA45FA4B-F236-4781-8BAC-6F9DD3C90BC6}" presName="parentRect" presStyleLbl="alignNode1" presStyleIdx="1" presStyleCnt="6"/>
      <dgm:spPr/>
      <dgm:t>
        <a:bodyPr/>
        <a:lstStyle/>
        <a:p>
          <a:endParaRPr lang="ru-RU"/>
        </a:p>
      </dgm:t>
    </dgm:pt>
    <dgm:pt modelId="{D744A5E7-12A3-4449-A12E-8E2B6A5CA613}" type="pres">
      <dgm:prSet presAssocID="{DA45FA4B-F236-4781-8BAC-6F9DD3C90BC6}" presName="adorn" presStyleLbl="fgAccFollowNod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B3B4818D-EA32-4A17-90DF-5865BFD41ABD}" type="pres">
      <dgm:prSet presAssocID="{4F4345E9-CBDA-488F-A000-8A43F7B35B3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936A6A0-D8B3-4E79-87EC-E0FD8D826B88}" type="pres">
      <dgm:prSet presAssocID="{1E069998-D209-46D3-A159-5F5B96E81C1C}" presName="compNode" presStyleCnt="0"/>
      <dgm:spPr/>
    </dgm:pt>
    <dgm:pt modelId="{B51E8468-A84A-4DAF-90FB-8DC08B9E072B}" type="pres">
      <dgm:prSet presAssocID="{1E069998-D209-46D3-A159-5F5B96E81C1C}" presName="childRec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D4E4C-22C9-48BE-BDFF-B912877CE844}" type="pres">
      <dgm:prSet presAssocID="{1E069998-D209-46D3-A159-5F5B96E81C1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BBCB4E-C093-4F75-A2F5-8CF74382D295}" type="pres">
      <dgm:prSet presAssocID="{1E069998-D209-46D3-A159-5F5B96E81C1C}" presName="parentRect" presStyleLbl="alignNode1" presStyleIdx="2" presStyleCnt="6"/>
      <dgm:spPr/>
      <dgm:t>
        <a:bodyPr/>
        <a:lstStyle/>
        <a:p>
          <a:endParaRPr lang="ru-RU"/>
        </a:p>
      </dgm:t>
    </dgm:pt>
    <dgm:pt modelId="{58EB24AF-9EEB-46EA-B1B8-9E10E19E5FB1}" type="pres">
      <dgm:prSet presAssocID="{1E069998-D209-46D3-A159-5F5B96E81C1C}" presName="adorn" presStyleLbl="fgAccFollowNod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ru-RU"/>
        </a:p>
      </dgm:t>
    </dgm:pt>
    <dgm:pt modelId="{68735631-4356-4633-9183-32A80ECB4949}" type="pres">
      <dgm:prSet presAssocID="{838B4BB4-16B7-46BE-9A6E-C4F79638BCF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249F80B-1A4D-4553-8911-63C73AEF434E}" type="pres">
      <dgm:prSet presAssocID="{FA7395BA-096E-45AE-B85C-39F232F6FBB6}" presName="compNode" presStyleCnt="0"/>
      <dgm:spPr/>
    </dgm:pt>
    <dgm:pt modelId="{210DE445-B38A-44C9-8F86-D5796BE766FF}" type="pres">
      <dgm:prSet presAssocID="{FA7395BA-096E-45AE-B85C-39F232F6FBB6}" presName="childRec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E9A125-35A1-4290-A9D9-13E08165CEEE}" type="pres">
      <dgm:prSet presAssocID="{FA7395BA-096E-45AE-B85C-39F232F6FBB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F2936-F921-4560-AC31-128E10E148FA}" type="pres">
      <dgm:prSet presAssocID="{FA7395BA-096E-45AE-B85C-39F232F6FBB6}" presName="parentRect" presStyleLbl="alignNode1" presStyleIdx="3" presStyleCnt="6"/>
      <dgm:spPr/>
      <dgm:t>
        <a:bodyPr/>
        <a:lstStyle/>
        <a:p>
          <a:endParaRPr lang="ru-RU"/>
        </a:p>
      </dgm:t>
    </dgm:pt>
    <dgm:pt modelId="{D242378E-36FE-4E56-A545-5477AC256149}" type="pres">
      <dgm:prSet presAssocID="{FA7395BA-096E-45AE-B85C-39F232F6FBB6}" presName="adorn" presStyleLbl="fgAccFollowNode1" presStyleIdx="3" presStyleCnt="6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  <dgm:pt modelId="{B0594A3E-3275-40D2-9D03-4093C5EB0604}" type="pres">
      <dgm:prSet presAssocID="{AD56149A-8778-4B8F-A234-488373B02E1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76AC93D-2FA8-4DD6-BD9A-CF5970105D57}" type="pres">
      <dgm:prSet presAssocID="{C8556B91-E0B2-48F1-B613-E7DDD3F52D66}" presName="compNode" presStyleCnt="0"/>
      <dgm:spPr/>
    </dgm:pt>
    <dgm:pt modelId="{A0921A56-A64F-488A-85F3-EEC8C5595C7D}" type="pres">
      <dgm:prSet presAssocID="{C8556B91-E0B2-48F1-B613-E7DDD3F52D66}" presName="childRec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724A6-8E1A-40B5-A900-09DE88166E77}" type="pres">
      <dgm:prSet presAssocID="{C8556B91-E0B2-48F1-B613-E7DDD3F52D6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FCFEB-D263-4415-8B74-6E2AA0A9684B}" type="pres">
      <dgm:prSet presAssocID="{C8556B91-E0B2-48F1-B613-E7DDD3F52D66}" presName="parentRect" presStyleLbl="alignNode1" presStyleIdx="4" presStyleCnt="6"/>
      <dgm:spPr/>
      <dgm:t>
        <a:bodyPr/>
        <a:lstStyle/>
        <a:p>
          <a:endParaRPr lang="ru-RU"/>
        </a:p>
      </dgm:t>
    </dgm:pt>
    <dgm:pt modelId="{6B5804E4-D8C8-4530-B1E2-4CB75595517A}" type="pres">
      <dgm:prSet presAssocID="{C8556B91-E0B2-48F1-B613-E7DDD3F52D66}" presName="adorn" presStyleLbl="fgAccFollowNod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0F316547-1330-414E-91AD-99DE0B06E1CB}" type="pres">
      <dgm:prSet presAssocID="{61C3F87E-8A1B-4410-AD0A-D88DF135C9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45C6B13-BBEB-4B9A-B5B5-9F66E08112ED}" type="pres">
      <dgm:prSet presAssocID="{D4CA0CA1-70C3-4F12-B8AF-75C01F35A23D}" presName="compNode" presStyleCnt="0"/>
      <dgm:spPr/>
    </dgm:pt>
    <dgm:pt modelId="{B0F72954-8B56-482E-9296-3E8361D912FF}" type="pres">
      <dgm:prSet presAssocID="{D4CA0CA1-70C3-4F12-B8AF-75C01F35A23D}" presName="childRec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389C1-32D1-4F37-97EC-4B101E4333BE}" type="pres">
      <dgm:prSet presAssocID="{D4CA0CA1-70C3-4F12-B8AF-75C01F35A23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10AAF1-D43E-4415-B714-1363708528FC}" type="pres">
      <dgm:prSet presAssocID="{D4CA0CA1-70C3-4F12-B8AF-75C01F35A23D}" presName="parentRect" presStyleLbl="alignNode1" presStyleIdx="5" presStyleCnt="6"/>
      <dgm:spPr/>
      <dgm:t>
        <a:bodyPr/>
        <a:lstStyle/>
        <a:p>
          <a:endParaRPr lang="ru-RU"/>
        </a:p>
      </dgm:t>
    </dgm:pt>
    <dgm:pt modelId="{E5CFA50E-FF80-4560-A64A-58BCA4171B3B}" type="pres">
      <dgm:prSet presAssocID="{D4CA0CA1-70C3-4F12-B8AF-75C01F35A23D}" presName="adorn" presStyleLbl="fgAccFollowNod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</dgm:ptLst>
  <dgm:cxnLst>
    <dgm:cxn modelId="{7E9D441B-AAE4-4DE4-82BD-42EC62B4B64C}" type="presOf" srcId="{C8556B91-E0B2-48F1-B613-E7DDD3F52D66}" destId="{AA8724A6-8E1A-40B5-A900-09DE88166E77}" srcOrd="0" destOrd="0" presId="urn:microsoft.com/office/officeart/2005/8/layout/bList2"/>
    <dgm:cxn modelId="{4BEB36C8-6B74-450C-B020-3EA54E9B8637}" type="presOf" srcId="{61C3F87E-8A1B-4410-AD0A-D88DF135C928}" destId="{0F316547-1330-414E-91AD-99DE0B06E1CB}" srcOrd="0" destOrd="0" presId="urn:microsoft.com/office/officeart/2005/8/layout/bList2"/>
    <dgm:cxn modelId="{CAA2DC6A-2A66-426F-85E8-75C3F3DC57C6}" type="presOf" srcId="{1E069998-D209-46D3-A159-5F5B96E81C1C}" destId="{637D4E4C-22C9-48BE-BDFF-B912877CE844}" srcOrd="0" destOrd="0" presId="urn:microsoft.com/office/officeart/2005/8/layout/bList2"/>
    <dgm:cxn modelId="{9F5DBBEB-7732-489A-A5D3-CB898E156C72}" srcId="{1E069998-D209-46D3-A159-5F5B96E81C1C}" destId="{2F646CA3-3317-4791-B1D9-B701FC6F9FD5}" srcOrd="0" destOrd="0" parTransId="{9316AF84-5F0C-407A-9EB8-D11C132E797D}" sibTransId="{F3FA4006-CE24-432F-9674-F69531D92F98}"/>
    <dgm:cxn modelId="{773CB42F-C827-4524-81D6-1C3862CD3200}" srcId="{C8556B91-E0B2-48F1-B613-E7DDD3F52D66}" destId="{42217CCD-D944-4C41-86C3-350FCEB4C3B5}" srcOrd="0" destOrd="0" parTransId="{2AAB784C-30FC-4B7D-8391-D29C0E1165C0}" sibTransId="{29B2C086-6CBB-4B5F-A7C7-ACA76A694ADB}"/>
    <dgm:cxn modelId="{185C3480-3877-48A1-A7FA-ABD30730DA62}" type="presOf" srcId="{D4CA0CA1-70C3-4F12-B8AF-75C01F35A23D}" destId="{F410AAF1-D43E-4415-B714-1363708528FC}" srcOrd="1" destOrd="0" presId="urn:microsoft.com/office/officeart/2005/8/layout/bList2"/>
    <dgm:cxn modelId="{3ED187E8-0A6A-4EE8-9CD7-44BA851286B3}" srcId="{A6398090-C721-4464-8FFE-03E70193B7FF}" destId="{C8556B91-E0B2-48F1-B613-E7DDD3F52D66}" srcOrd="4" destOrd="0" parTransId="{E4237A3C-0071-4F80-9A2D-03CF7D6AEDA0}" sibTransId="{61C3F87E-8A1B-4410-AD0A-D88DF135C928}"/>
    <dgm:cxn modelId="{0E46DEF8-578D-484A-8509-65735E310385}" type="presOf" srcId="{C8556B91-E0B2-48F1-B613-E7DDD3F52D66}" destId="{22DFCFEB-D263-4415-8B74-6E2AA0A9684B}" srcOrd="1" destOrd="0" presId="urn:microsoft.com/office/officeart/2005/8/layout/bList2"/>
    <dgm:cxn modelId="{3379DD53-6706-488D-968B-655B58704713}" type="presOf" srcId="{FA7395BA-096E-45AE-B85C-39F232F6FBB6}" destId="{92DF2936-F921-4560-AC31-128E10E148FA}" srcOrd="1" destOrd="0" presId="urn:microsoft.com/office/officeart/2005/8/layout/bList2"/>
    <dgm:cxn modelId="{11F74798-AB54-46CD-AD41-2D6DE2171751}" srcId="{D4CA0CA1-70C3-4F12-B8AF-75C01F35A23D}" destId="{A0F2112C-71DF-4641-931E-C83F1B8538A9}" srcOrd="0" destOrd="0" parTransId="{9EA149C7-3F73-456B-8924-5BE4C22E5CCA}" sibTransId="{EAEB2BF7-B4D3-4DE6-8579-4D6340CC8796}"/>
    <dgm:cxn modelId="{E6E06444-92D3-4D32-BF40-65B410AE5D74}" type="presOf" srcId="{C72A6612-3BF0-4986-82E9-913E1A5A282F}" destId="{210DE445-B38A-44C9-8F86-D5796BE766FF}" srcOrd="0" destOrd="0" presId="urn:microsoft.com/office/officeart/2005/8/layout/bList2"/>
    <dgm:cxn modelId="{7BE18297-2D74-43C7-953C-DA652A1558A9}" type="presOf" srcId="{A6398090-C721-4464-8FFE-03E70193B7FF}" destId="{B020AD01-62B1-4D4F-9884-6C5A00248C44}" srcOrd="0" destOrd="0" presId="urn:microsoft.com/office/officeart/2005/8/layout/bList2"/>
    <dgm:cxn modelId="{126CE2BF-41B5-4C5A-B935-B7065B042BBD}" type="presOf" srcId="{838B4BB4-16B7-46BE-9A6E-C4F79638BCFD}" destId="{68735631-4356-4633-9183-32A80ECB4949}" srcOrd="0" destOrd="0" presId="urn:microsoft.com/office/officeart/2005/8/layout/bList2"/>
    <dgm:cxn modelId="{703576F9-DEDC-492D-B62C-D5B7575DC28E}" type="presOf" srcId="{50A64623-FA04-4567-84CF-FC9176217C98}" destId="{BA149CE1-7AD1-413F-BD8A-D216899E1182}" srcOrd="0" destOrd="0" presId="urn:microsoft.com/office/officeart/2005/8/layout/bList2"/>
    <dgm:cxn modelId="{2A4FD36B-E7C2-43DD-B035-851F4EF998AF}" type="presOf" srcId="{FA7395BA-096E-45AE-B85C-39F232F6FBB6}" destId="{A4E9A125-35A1-4290-A9D9-13E08165CEEE}" srcOrd="0" destOrd="0" presId="urn:microsoft.com/office/officeart/2005/8/layout/bList2"/>
    <dgm:cxn modelId="{027BE85A-3179-4931-9596-5D32257C95BD}" srcId="{A6398090-C721-4464-8FFE-03E70193B7FF}" destId="{D4CA0CA1-70C3-4F12-B8AF-75C01F35A23D}" srcOrd="5" destOrd="0" parTransId="{6E308FA7-C972-48F2-9189-650986746FF5}" sibTransId="{40B7E2D5-2F01-4CFA-854A-E6BDB38DCAF7}"/>
    <dgm:cxn modelId="{993B57BD-FF4E-4C6A-8D68-FA41F510F111}" type="presOf" srcId="{DA45FA4B-F236-4781-8BAC-6F9DD3C90BC6}" destId="{6051E076-FF96-4C79-A428-968D167EB71F}" srcOrd="0" destOrd="0" presId="urn:microsoft.com/office/officeart/2005/8/layout/bList2"/>
    <dgm:cxn modelId="{CF774A38-6A9F-45EC-BBB1-691987E36D34}" type="presOf" srcId="{AD56149A-8778-4B8F-A234-488373B02E15}" destId="{B0594A3E-3275-40D2-9D03-4093C5EB0604}" srcOrd="0" destOrd="0" presId="urn:microsoft.com/office/officeart/2005/8/layout/bList2"/>
    <dgm:cxn modelId="{4345F29C-832B-4347-99A1-0546243E9920}" type="presOf" srcId="{1E069998-D209-46D3-A159-5F5B96E81C1C}" destId="{CDBBCB4E-C093-4F75-A2F5-8CF74382D295}" srcOrd="1" destOrd="0" presId="urn:microsoft.com/office/officeart/2005/8/layout/bList2"/>
    <dgm:cxn modelId="{102384E4-39FB-4299-8560-C0DF4C9C8B78}" srcId="{A6398090-C721-4464-8FFE-03E70193B7FF}" destId="{FA7395BA-096E-45AE-B85C-39F232F6FBB6}" srcOrd="3" destOrd="0" parTransId="{7FE67F3D-6059-40D5-AE2A-ECB769DAB8B8}" sibTransId="{AD56149A-8778-4B8F-A234-488373B02E15}"/>
    <dgm:cxn modelId="{170C5132-D68C-41C0-83EE-C219A0549531}" srcId="{A6398090-C721-4464-8FFE-03E70193B7FF}" destId="{FC248005-CFBD-4F93-8201-90AFD6FDC00D}" srcOrd="0" destOrd="0" parTransId="{4952C5DB-4B48-4C09-8A46-2C3FBA943AB4}" sibTransId="{E27F2587-42CD-431D-97CE-C10AB905C9EE}"/>
    <dgm:cxn modelId="{CC7DEC1E-6B12-49A4-9A22-705A2378FB2D}" type="presOf" srcId="{FC248005-CFBD-4F93-8201-90AFD6FDC00D}" destId="{94E9623C-F56C-4E59-BDEA-2B9758680EA8}" srcOrd="0" destOrd="0" presId="urn:microsoft.com/office/officeart/2005/8/layout/bList2"/>
    <dgm:cxn modelId="{10C75717-A113-48E3-B807-A77B3A00D726}" type="presOf" srcId="{6FE1B91C-8082-43B0-B029-8CF8F378961D}" destId="{A37693EC-CA84-47D6-8A93-2830361542F3}" srcOrd="0" destOrd="0" presId="urn:microsoft.com/office/officeart/2005/8/layout/bList2"/>
    <dgm:cxn modelId="{C49FA06D-02B7-4DAE-8983-91639BC38B02}" type="presOf" srcId="{4F4345E9-CBDA-488F-A000-8A43F7B35B36}" destId="{B3B4818D-EA32-4A17-90DF-5865BFD41ABD}" srcOrd="0" destOrd="0" presId="urn:microsoft.com/office/officeart/2005/8/layout/bList2"/>
    <dgm:cxn modelId="{21F80E78-DF08-42C1-9B4F-13D4889D72F6}" type="presOf" srcId="{E27F2587-42CD-431D-97CE-C10AB905C9EE}" destId="{A4FAA2ED-BF8F-4174-951C-948E08EA52A6}" srcOrd="0" destOrd="0" presId="urn:microsoft.com/office/officeart/2005/8/layout/bList2"/>
    <dgm:cxn modelId="{68827E27-DF0D-4CBA-9631-3681AA9E546A}" type="presOf" srcId="{2F646CA3-3317-4791-B1D9-B701FC6F9FD5}" destId="{B51E8468-A84A-4DAF-90FB-8DC08B9E072B}" srcOrd="0" destOrd="0" presId="urn:microsoft.com/office/officeart/2005/8/layout/bList2"/>
    <dgm:cxn modelId="{320F034F-96F1-49D8-A08A-0AB22C6BCC5B}" srcId="{A6398090-C721-4464-8FFE-03E70193B7FF}" destId="{DA45FA4B-F236-4781-8BAC-6F9DD3C90BC6}" srcOrd="1" destOrd="0" parTransId="{4CDEE2C0-E447-46C7-A117-7AEE75008C02}" sibTransId="{4F4345E9-CBDA-488F-A000-8A43F7B35B36}"/>
    <dgm:cxn modelId="{8B6C5AC4-C78F-4526-BF5A-FBAD457B6527}" type="presOf" srcId="{DA45FA4B-F236-4781-8BAC-6F9DD3C90BC6}" destId="{AFF7A2C4-9433-4821-8D93-C39AC2307F5C}" srcOrd="1" destOrd="0" presId="urn:microsoft.com/office/officeart/2005/8/layout/bList2"/>
    <dgm:cxn modelId="{C31C0863-1B2B-46C9-8206-43470DC1239C}" type="presOf" srcId="{FC248005-CFBD-4F93-8201-90AFD6FDC00D}" destId="{E574B295-0139-4FFB-8179-21B3B6E70CE1}" srcOrd="1" destOrd="0" presId="urn:microsoft.com/office/officeart/2005/8/layout/bList2"/>
    <dgm:cxn modelId="{069E6A6F-BF2B-43C3-B018-DF4E9671FEDF}" type="presOf" srcId="{D4CA0CA1-70C3-4F12-B8AF-75C01F35A23D}" destId="{EE0389C1-32D1-4F37-97EC-4B101E4333BE}" srcOrd="0" destOrd="0" presId="urn:microsoft.com/office/officeart/2005/8/layout/bList2"/>
    <dgm:cxn modelId="{9FB8329F-C6AA-492F-AE60-DCC774D0BD00}" type="presOf" srcId="{42217CCD-D944-4C41-86C3-350FCEB4C3B5}" destId="{A0921A56-A64F-488A-85F3-EEC8C5595C7D}" srcOrd="0" destOrd="0" presId="urn:microsoft.com/office/officeart/2005/8/layout/bList2"/>
    <dgm:cxn modelId="{D7AA60EC-67CB-4332-BF0E-05296F73D7AA}" type="presOf" srcId="{A0F2112C-71DF-4641-931E-C83F1B8538A9}" destId="{B0F72954-8B56-482E-9296-3E8361D912FF}" srcOrd="0" destOrd="0" presId="urn:microsoft.com/office/officeart/2005/8/layout/bList2"/>
    <dgm:cxn modelId="{65B011EC-4DF2-4ACE-BAC9-AD74C5C9B001}" srcId="{FA7395BA-096E-45AE-B85C-39F232F6FBB6}" destId="{C72A6612-3BF0-4986-82E9-913E1A5A282F}" srcOrd="0" destOrd="0" parTransId="{139C3D62-61A7-458F-B950-14A199E4FFED}" sibTransId="{CEDB1131-304F-4E29-943E-0148B5C7A76A}"/>
    <dgm:cxn modelId="{125A1469-7E8C-48AC-B932-327668F09065}" srcId="{DA45FA4B-F236-4781-8BAC-6F9DD3C90BC6}" destId="{6FE1B91C-8082-43B0-B029-8CF8F378961D}" srcOrd="0" destOrd="0" parTransId="{BEEA5047-20BF-49DD-AFA0-FC565A2DCDA5}" sibTransId="{D7CA2271-D609-452C-A7EB-93D46CE32E8E}"/>
    <dgm:cxn modelId="{C71CEA49-29E1-4828-A919-B9CA81AD7317}" srcId="{FC248005-CFBD-4F93-8201-90AFD6FDC00D}" destId="{50A64623-FA04-4567-84CF-FC9176217C98}" srcOrd="0" destOrd="0" parTransId="{A4CBD830-B26D-49AC-9485-DB6E23092024}" sibTransId="{B5B37F56-83EB-4CC6-BE3A-C06BB8BB8B2B}"/>
    <dgm:cxn modelId="{09AAB255-7E1B-43B2-A66E-103540E91831}" srcId="{A6398090-C721-4464-8FFE-03E70193B7FF}" destId="{1E069998-D209-46D3-A159-5F5B96E81C1C}" srcOrd="2" destOrd="0" parTransId="{4DB3E976-C51F-4236-A227-BB9EC07187AC}" sibTransId="{838B4BB4-16B7-46BE-9A6E-C4F79638BCFD}"/>
    <dgm:cxn modelId="{60043C6E-B6E3-4BF1-8D7F-92A3909A9C5B}" type="presParOf" srcId="{B020AD01-62B1-4D4F-9884-6C5A00248C44}" destId="{D16C889E-0E6F-4397-B022-158DAFE790E3}" srcOrd="0" destOrd="0" presId="urn:microsoft.com/office/officeart/2005/8/layout/bList2"/>
    <dgm:cxn modelId="{F5141838-7ABB-4D85-B08B-8206BDA2BDFA}" type="presParOf" srcId="{D16C889E-0E6F-4397-B022-158DAFE790E3}" destId="{BA149CE1-7AD1-413F-BD8A-D216899E1182}" srcOrd="0" destOrd="0" presId="urn:microsoft.com/office/officeart/2005/8/layout/bList2"/>
    <dgm:cxn modelId="{904227A7-FBED-4EF0-B21A-D07398D8C14E}" type="presParOf" srcId="{D16C889E-0E6F-4397-B022-158DAFE790E3}" destId="{94E9623C-F56C-4E59-BDEA-2B9758680EA8}" srcOrd="1" destOrd="0" presId="urn:microsoft.com/office/officeart/2005/8/layout/bList2"/>
    <dgm:cxn modelId="{8677D10B-EF18-4666-ACE1-93CCEAD7CFCD}" type="presParOf" srcId="{D16C889E-0E6F-4397-B022-158DAFE790E3}" destId="{E574B295-0139-4FFB-8179-21B3B6E70CE1}" srcOrd="2" destOrd="0" presId="urn:microsoft.com/office/officeart/2005/8/layout/bList2"/>
    <dgm:cxn modelId="{1FCC8E36-3EDE-4EB0-96C8-66ED4AB6DBC6}" type="presParOf" srcId="{D16C889E-0E6F-4397-B022-158DAFE790E3}" destId="{A92E68C2-D942-46CC-A18D-CE1E8BCBAF41}" srcOrd="3" destOrd="0" presId="urn:microsoft.com/office/officeart/2005/8/layout/bList2"/>
    <dgm:cxn modelId="{BAA56211-C473-455B-8708-6B4C0E7DC152}" type="presParOf" srcId="{B020AD01-62B1-4D4F-9884-6C5A00248C44}" destId="{A4FAA2ED-BF8F-4174-951C-948E08EA52A6}" srcOrd="1" destOrd="0" presId="urn:microsoft.com/office/officeart/2005/8/layout/bList2"/>
    <dgm:cxn modelId="{10A6858E-A870-4295-B270-33227CA1B73C}" type="presParOf" srcId="{B020AD01-62B1-4D4F-9884-6C5A00248C44}" destId="{3A927A4A-ECE7-4D70-837C-4F30A8A541EC}" srcOrd="2" destOrd="0" presId="urn:microsoft.com/office/officeart/2005/8/layout/bList2"/>
    <dgm:cxn modelId="{2B70D83D-10AA-4B9F-A3C8-5082F0E65BA3}" type="presParOf" srcId="{3A927A4A-ECE7-4D70-837C-4F30A8A541EC}" destId="{A37693EC-CA84-47D6-8A93-2830361542F3}" srcOrd="0" destOrd="0" presId="urn:microsoft.com/office/officeart/2005/8/layout/bList2"/>
    <dgm:cxn modelId="{A6C46163-8940-46C1-9D37-F86FC65F1C19}" type="presParOf" srcId="{3A927A4A-ECE7-4D70-837C-4F30A8A541EC}" destId="{6051E076-FF96-4C79-A428-968D167EB71F}" srcOrd="1" destOrd="0" presId="urn:microsoft.com/office/officeart/2005/8/layout/bList2"/>
    <dgm:cxn modelId="{7FDCB936-8853-4B57-A96B-CABE7450BCC0}" type="presParOf" srcId="{3A927A4A-ECE7-4D70-837C-4F30A8A541EC}" destId="{AFF7A2C4-9433-4821-8D93-C39AC2307F5C}" srcOrd="2" destOrd="0" presId="urn:microsoft.com/office/officeart/2005/8/layout/bList2"/>
    <dgm:cxn modelId="{1BE1D6CB-C3D4-4E22-BBE1-352FF9D64EE8}" type="presParOf" srcId="{3A927A4A-ECE7-4D70-837C-4F30A8A541EC}" destId="{D744A5E7-12A3-4449-A12E-8E2B6A5CA613}" srcOrd="3" destOrd="0" presId="urn:microsoft.com/office/officeart/2005/8/layout/bList2"/>
    <dgm:cxn modelId="{84FE5839-3597-4EC5-B919-84066BC31E78}" type="presParOf" srcId="{B020AD01-62B1-4D4F-9884-6C5A00248C44}" destId="{B3B4818D-EA32-4A17-90DF-5865BFD41ABD}" srcOrd="3" destOrd="0" presId="urn:microsoft.com/office/officeart/2005/8/layout/bList2"/>
    <dgm:cxn modelId="{7B9882F0-D707-4560-9D8A-351D8F6A11FB}" type="presParOf" srcId="{B020AD01-62B1-4D4F-9884-6C5A00248C44}" destId="{D936A6A0-D8B3-4E79-87EC-E0FD8D826B88}" srcOrd="4" destOrd="0" presId="urn:microsoft.com/office/officeart/2005/8/layout/bList2"/>
    <dgm:cxn modelId="{E5ADEF4A-F090-40D7-B6C4-77DA22CA98AE}" type="presParOf" srcId="{D936A6A0-D8B3-4E79-87EC-E0FD8D826B88}" destId="{B51E8468-A84A-4DAF-90FB-8DC08B9E072B}" srcOrd="0" destOrd="0" presId="urn:microsoft.com/office/officeart/2005/8/layout/bList2"/>
    <dgm:cxn modelId="{9C692E7D-09D0-42E6-87A1-188A65338D79}" type="presParOf" srcId="{D936A6A0-D8B3-4E79-87EC-E0FD8D826B88}" destId="{637D4E4C-22C9-48BE-BDFF-B912877CE844}" srcOrd="1" destOrd="0" presId="urn:microsoft.com/office/officeart/2005/8/layout/bList2"/>
    <dgm:cxn modelId="{E30C32FD-4D72-4248-8826-8D09368603F3}" type="presParOf" srcId="{D936A6A0-D8B3-4E79-87EC-E0FD8D826B88}" destId="{CDBBCB4E-C093-4F75-A2F5-8CF74382D295}" srcOrd="2" destOrd="0" presId="urn:microsoft.com/office/officeart/2005/8/layout/bList2"/>
    <dgm:cxn modelId="{0EBE3F69-A2DF-4F0C-AD6B-E3DDF68D255A}" type="presParOf" srcId="{D936A6A0-D8B3-4E79-87EC-E0FD8D826B88}" destId="{58EB24AF-9EEB-46EA-B1B8-9E10E19E5FB1}" srcOrd="3" destOrd="0" presId="urn:microsoft.com/office/officeart/2005/8/layout/bList2"/>
    <dgm:cxn modelId="{6300727F-EE18-4CD7-BD05-9E1B0A1BA7CE}" type="presParOf" srcId="{B020AD01-62B1-4D4F-9884-6C5A00248C44}" destId="{68735631-4356-4633-9183-32A80ECB4949}" srcOrd="5" destOrd="0" presId="urn:microsoft.com/office/officeart/2005/8/layout/bList2"/>
    <dgm:cxn modelId="{B37607A2-5396-4748-84EB-58B83A913450}" type="presParOf" srcId="{B020AD01-62B1-4D4F-9884-6C5A00248C44}" destId="{4249F80B-1A4D-4553-8911-63C73AEF434E}" srcOrd="6" destOrd="0" presId="urn:microsoft.com/office/officeart/2005/8/layout/bList2"/>
    <dgm:cxn modelId="{A51E4599-21E6-4AC1-A4FD-3AF98E60519A}" type="presParOf" srcId="{4249F80B-1A4D-4553-8911-63C73AEF434E}" destId="{210DE445-B38A-44C9-8F86-D5796BE766FF}" srcOrd="0" destOrd="0" presId="urn:microsoft.com/office/officeart/2005/8/layout/bList2"/>
    <dgm:cxn modelId="{6A30F654-0503-4D1F-8497-76F87290F6A2}" type="presParOf" srcId="{4249F80B-1A4D-4553-8911-63C73AEF434E}" destId="{A4E9A125-35A1-4290-A9D9-13E08165CEEE}" srcOrd="1" destOrd="0" presId="urn:microsoft.com/office/officeart/2005/8/layout/bList2"/>
    <dgm:cxn modelId="{AB9AAB96-481A-4C7A-9E8A-454E68EA0C1E}" type="presParOf" srcId="{4249F80B-1A4D-4553-8911-63C73AEF434E}" destId="{92DF2936-F921-4560-AC31-128E10E148FA}" srcOrd="2" destOrd="0" presId="urn:microsoft.com/office/officeart/2005/8/layout/bList2"/>
    <dgm:cxn modelId="{C9704807-7F7A-4D77-9C7A-7C52BDF3B6CD}" type="presParOf" srcId="{4249F80B-1A4D-4553-8911-63C73AEF434E}" destId="{D242378E-36FE-4E56-A545-5477AC256149}" srcOrd="3" destOrd="0" presId="urn:microsoft.com/office/officeart/2005/8/layout/bList2"/>
    <dgm:cxn modelId="{45094660-B17E-45FB-BDF1-1DDA6371F98D}" type="presParOf" srcId="{B020AD01-62B1-4D4F-9884-6C5A00248C44}" destId="{B0594A3E-3275-40D2-9D03-4093C5EB0604}" srcOrd="7" destOrd="0" presId="urn:microsoft.com/office/officeart/2005/8/layout/bList2"/>
    <dgm:cxn modelId="{08660B72-6F14-4748-BAE6-7CDD41F6CDF4}" type="presParOf" srcId="{B020AD01-62B1-4D4F-9884-6C5A00248C44}" destId="{176AC93D-2FA8-4DD6-BD9A-CF5970105D57}" srcOrd="8" destOrd="0" presId="urn:microsoft.com/office/officeart/2005/8/layout/bList2"/>
    <dgm:cxn modelId="{6E0736E6-D75C-48B5-B1BC-A7B2F933B8C8}" type="presParOf" srcId="{176AC93D-2FA8-4DD6-BD9A-CF5970105D57}" destId="{A0921A56-A64F-488A-85F3-EEC8C5595C7D}" srcOrd="0" destOrd="0" presId="urn:microsoft.com/office/officeart/2005/8/layout/bList2"/>
    <dgm:cxn modelId="{96C95333-A502-4483-ADEF-2ABCC35CAEE9}" type="presParOf" srcId="{176AC93D-2FA8-4DD6-BD9A-CF5970105D57}" destId="{AA8724A6-8E1A-40B5-A900-09DE88166E77}" srcOrd="1" destOrd="0" presId="urn:microsoft.com/office/officeart/2005/8/layout/bList2"/>
    <dgm:cxn modelId="{3A883BC9-032E-4122-B21E-D6EE48D716A7}" type="presParOf" srcId="{176AC93D-2FA8-4DD6-BD9A-CF5970105D57}" destId="{22DFCFEB-D263-4415-8B74-6E2AA0A9684B}" srcOrd="2" destOrd="0" presId="urn:microsoft.com/office/officeart/2005/8/layout/bList2"/>
    <dgm:cxn modelId="{CDBB90E7-F149-4C39-9FD8-E9A49DAA23DC}" type="presParOf" srcId="{176AC93D-2FA8-4DD6-BD9A-CF5970105D57}" destId="{6B5804E4-D8C8-4530-B1E2-4CB75595517A}" srcOrd="3" destOrd="0" presId="urn:microsoft.com/office/officeart/2005/8/layout/bList2"/>
    <dgm:cxn modelId="{7FA091C8-AA9C-438B-B83E-F67F34BBBA3E}" type="presParOf" srcId="{B020AD01-62B1-4D4F-9884-6C5A00248C44}" destId="{0F316547-1330-414E-91AD-99DE0B06E1CB}" srcOrd="9" destOrd="0" presId="urn:microsoft.com/office/officeart/2005/8/layout/bList2"/>
    <dgm:cxn modelId="{2F9FFA56-CC28-468D-B0EA-F93659CE606E}" type="presParOf" srcId="{B020AD01-62B1-4D4F-9884-6C5A00248C44}" destId="{B45C6B13-BBEB-4B9A-B5B5-9F66E08112ED}" srcOrd="10" destOrd="0" presId="urn:microsoft.com/office/officeart/2005/8/layout/bList2"/>
    <dgm:cxn modelId="{C87BE524-EC45-4A43-AF97-C152A82ACD41}" type="presParOf" srcId="{B45C6B13-BBEB-4B9A-B5B5-9F66E08112ED}" destId="{B0F72954-8B56-482E-9296-3E8361D912FF}" srcOrd="0" destOrd="0" presId="urn:microsoft.com/office/officeart/2005/8/layout/bList2"/>
    <dgm:cxn modelId="{862D70D3-638C-432F-9F0F-D5E85CE549A2}" type="presParOf" srcId="{B45C6B13-BBEB-4B9A-B5B5-9F66E08112ED}" destId="{EE0389C1-32D1-4F37-97EC-4B101E4333BE}" srcOrd="1" destOrd="0" presId="urn:microsoft.com/office/officeart/2005/8/layout/bList2"/>
    <dgm:cxn modelId="{2731A55B-8EDA-4C67-A64C-571BD1158654}" type="presParOf" srcId="{B45C6B13-BBEB-4B9A-B5B5-9F66E08112ED}" destId="{F410AAF1-D43E-4415-B714-1363708528FC}" srcOrd="2" destOrd="0" presId="urn:microsoft.com/office/officeart/2005/8/layout/bList2"/>
    <dgm:cxn modelId="{BE96AC17-2313-4E18-ABC9-D8AFA708266F}" type="presParOf" srcId="{B45C6B13-BBEB-4B9A-B5B5-9F66E08112ED}" destId="{E5CFA50E-FF80-4560-A64A-58BCA4171B3B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1B484E6-73BD-4674-85FA-767664616E66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FEBF3A8-7087-47DF-8EA8-23C1A2E2814F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Дополнительные расходы республиканского бюджета КБР, обусловленные реализацией мероприятий по предупреждению влияния обстоятельств, связанных с изменением геополитической и экономической ситуации, а также Указа Президента РФ от 21.09.2022 г. № 647 «Об объявлении частичной мобилизации в Российской Федерации» - </a:t>
          </a:r>
          <a:r>
            <a:rPr lang="ru-RU" sz="2800" b="0" dirty="0" smtClean="0">
              <a:solidFill>
                <a:srgbClr val="FF66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974,9 млн рублей, </a:t>
          </a:r>
        </a:p>
        <a:p>
          <a:pPr algn="ctr"/>
          <a:r>
            <a:rPr lang="ru-RU" sz="2800" b="0" dirty="0" smtClean="0">
              <a:solidFill>
                <a:srgbClr val="FF66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из них:</a:t>
          </a:r>
          <a:endParaRPr lang="ru-RU" sz="2800" b="0" dirty="0">
            <a:solidFill>
              <a:srgbClr val="FF6600"/>
            </a:solidFill>
          </a:endParaRPr>
        </a:p>
      </dgm:t>
    </dgm:pt>
    <dgm:pt modelId="{3B0E4ACF-37B4-43D0-A768-EF677D2FACF9}" type="parTrans" cxnId="{B96720D9-8E05-4B38-94A8-D70289C0B647}">
      <dgm:prSet/>
      <dgm:spPr/>
      <dgm:t>
        <a:bodyPr/>
        <a:lstStyle/>
        <a:p>
          <a:endParaRPr lang="ru-RU"/>
        </a:p>
      </dgm:t>
    </dgm:pt>
    <dgm:pt modelId="{70ABD570-64F5-4A2E-9931-8E1EAB0AC5B0}" type="sibTrans" cxnId="{B96720D9-8E05-4B38-94A8-D70289C0B647}">
      <dgm:prSet/>
      <dgm:spPr/>
      <dgm:t>
        <a:bodyPr/>
        <a:lstStyle/>
        <a:p>
          <a:endParaRPr lang="ru-RU"/>
        </a:p>
      </dgm:t>
    </dgm:pt>
    <dgm:pt modelId="{6BE38CD0-75C6-4DB9-BF5B-5CF8A21C5BB5}" type="pres">
      <dgm:prSet presAssocID="{31B484E6-73BD-4674-85FA-767664616E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7F732C-6974-49FE-A868-A71A701D0F29}" type="pres">
      <dgm:prSet presAssocID="{8FEBF3A8-7087-47DF-8EA8-23C1A2E2814F}" presName="parentText" presStyleLbl="node1" presStyleIdx="0" presStyleCnt="1" custScaleY="125924" custLinFactNeighborX="-225" custLinFactNeighborY="-483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6720D9-8E05-4B38-94A8-D70289C0B647}" srcId="{31B484E6-73BD-4674-85FA-767664616E66}" destId="{8FEBF3A8-7087-47DF-8EA8-23C1A2E2814F}" srcOrd="0" destOrd="0" parTransId="{3B0E4ACF-37B4-43D0-A768-EF677D2FACF9}" sibTransId="{70ABD570-64F5-4A2E-9931-8E1EAB0AC5B0}"/>
    <dgm:cxn modelId="{30E14853-59D4-419B-BE05-C78BCC87D479}" type="presOf" srcId="{31B484E6-73BD-4674-85FA-767664616E66}" destId="{6BE38CD0-75C6-4DB9-BF5B-5CF8A21C5BB5}" srcOrd="0" destOrd="0" presId="urn:microsoft.com/office/officeart/2005/8/layout/vList2"/>
    <dgm:cxn modelId="{0FB440DC-C112-42ED-BAC5-C9E60CFB7B6C}" type="presOf" srcId="{8FEBF3A8-7087-47DF-8EA8-23C1A2E2814F}" destId="{F87F732C-6974-49FE-A868-A71A701D0F29}" srcOrd="0" destOrd="0" presId="urn:microsoft.com/office/officeart/2005/8/layout/vList2"/>
    <dgm:cxn modelId="{C8DC4BD7-9DDE-4B16-99A9-1EA368F5138E}" type="presParOf" srcId="{6BE38CD0-75C6-4DB9-BF5B-5CF8A21C5BB5}" destId="{F87F732C-6974-49FE-A868-A71A701D0F2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B83EE-8339-43BA-B097-0F002DDC5421}">
      <dsp:nvSpPr>
        <dsp:cNvPr id="0" name=""/>
        <dsp:cNvSpPr/>
      </dsp:nvSpPr>
      <dsp:spPr>
        <a:xfrm rot="16200000">
          <a:off x="-116074" y="169898"/>
          <a:ext cx="773831" cy="5416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 </a:t>
          </a:r>
        </a:p>
      </dsp:txBody>
      <dsp:txXfrm rot="-5400000">
        <a:off x="2" y="324662"/>
        <a:ext cx="541681" cy="232150"/>
      </dsp:txXfrm>
    </dsp:sp>
    <dsp:sp modelId="{08495D27-0BD8-4D80-A954-9B62C1857662}">
      <dsp:nvSpPr>
        <dsp:cNvPr id="0" name=""/>
        <dsp:cNvSpPr/>
      </dsp:nvSpPr>
      <dsp:spPr>
        <a:xfrm rot="5400000">
          <a:off x="3068641" y="-2362340"/>
          <a:ext cx="606671" cy="5660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Налога на прибыль организаций на 35,1%, или на 725,0 млн 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41682" y="194234"/>
        <a:ext cx="5630976" cy="547441"/>
      </dsp:txXfrm>
    </dsp:sp>
    <dsp:sp modelId="{BCF6929D-2804-4274-B650-7499551AEB1B}">
      <dsp:nvSpPr>
        <dsp:cNvPr id="0" name=""/>
        <dsp:cNvSpPr/>
      </dsp:nvSpPr>
      <dsp:spPr>
        <a:xfrm rot="16200000">
          <a:off x="-116074" y="823528"/>
          <a:ext cx="773831" cy="5416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 </a:t>
          </a:r>
        </a:p>
      </dsp:txBody>
      <dsp:txXfrm rot="-5400000">
        <a:off x="2" y="978293"/>
        <a:ext cx="541681" cy="232150"/>
      </dsp:txXfrm>
    </dsp:sp>
    <dsp:sp modelId="{FACB5202-F29E-40F4-B465-2588DDAA2E36}">
      <dsp:nvSpPr>
        <dsp:cNvPr id="0" name=""/>
        <dsp:cNvSpPr/>
      </dsp:nvSpPr>
      <dsp:spPr>
        <a:xfrm rot="5400000">
          <a:off x="3120482" y="-1593867"/>
          <a:ext cx="502990" cy="5660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Налога на доходы физических лиц на 13%, или на 571,8 млн 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41682" y="1009487"/>
        <a:ext cx="5636037" cy="453882"/>
      </dsp:txXfrm>
    </dsp:sp>
    <dsp:sp modelId="{CDF84735-AAA6-4FE1-8B53-8275034D2059}">
      <dsp:nvSpPr>
        <dsp:cNvPr id="0" name=""/>
        <dsp:cNvSpPr/>
      </dsp:nvSpPr>
      <dsp:spPr>
        <a:xfrm rot="16200000">
          <a:off x="-116074" y="1477158"/>
          <a:ext cx="773831" cy="5416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 </a:t>
          </a:r>
        </a:p>
      </dsp:txBody>
      <dsp:txXfrm rot="-5400000">
        <a:off x="2" y="1631923"/>
        <a:ext cx="541681" cy="232150"/>
      </dsp:txXfrm>
    </dsp:sp>
    <dsp:sp modelId="{3EE408E7-1EDC-49DB-A513-B564A47590F1}">
      <dsp:nvSpPr>
        <dsp:cNvPr id="0" name=""/>
        <dsp:cNvSpPr/>
      </dsp:nvSpPr>
      <dsp:spPr>
        <a:xfrm rot="5400000">
          <a:off x="3120482" y="-995158"/>
          <a:ext cx="502990" cy="5660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Налога на совокупный доход на 9%, или на 119,7 млн 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41682" y="1608196"/>
        <a:ext cx="5636037" cy="453882"/>
      </dsp:txXfrm>
    </dsp:sp>
    <dsp:sp modelId="{F71ABAD8-888D-43F6-9741-A8B68AD7BB52}">
      <dsp:nvSpPr>
        <dsp:cNvPr id="0" name=""/>
        <dsp:cNvSpPr/>
      </dsp:nvSpPr>
      <dsp:spPr>
        <a:xfrm rot="5400000" flipH="1">
          <a:off x="-118295" y="2133008"/>
          <a:ext cx="778273" cy="5416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 rot="-5400000">
        <a:off x="2" y="2285552"/>
        <a:ext cx="541681" cy="236592"/>
      </dsp:txXfrm>
    </dsp:sp>
    <dsp:sp modelId="{574D734D-DBB7-4F9D-ABDD-312A4A55970E}">
      <dsp:nvSpPr>
        <dsp:cNvPr id="0" name=""/>
        <dsp:cNvSpPr/>
      </dsp:nvSpPr>
      <dsp:spPr>
        <a:xfrm rot="5400000">
          <a:off x="3120482" y="-339308"/>
          <a:ext cx="502990" cy="5660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Налогов, сборов и регулярных платежей за пользование природными ресурсами на 66,7%, или 6,2 млн рублей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41682" y="2264046"/>
        <a:ext cx="5636037" cy="453882"/>
      </dsp:txXfrm>
    </dsp:sp>
    <dsp:sp modelId="{38B7A7D6-FEF2-4464-B319-477B7AEB57B3}">
      <dsp:nvSpPr>
        <dsp:cNvPr id="0" name=""/>
        <dsp:cNvSpPr/>
      </dsp:nvSpPr>
      <dsp:spPr>
        <a:xfrm rot="16200000">
          <a:off x="-116074" y="2788859"/>
          <a:ext cx="773831" cy="5416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-5400000">
        <a:off x="2" y="2943624"/>
        <a:ext cx="541681" cy="232150"/>
      </dsp:txXfrm>
    </dsp:sp>
    <dsp:sp modelId="{8E1527F5-0095-4D4F-A063-D57D74EC4D48}">
      <dsp:nvSpPr>
        <dsp:cNvPr id="0" name=""/>
        <dsp:cNvSpPr/>
      </dsp:nvSpPr>
      <dsp:spPr>
        <a:xfrm rot="5400000">
          <a:off x="3120482" y="325103"/>
          <a:ext cx="502990" cy="5660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Налогов на совокупный доход </a:t>
          </a:r>
          <a:r>
            <a:rPr lang="ru-RU" sz="1600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9,0%, или на 119,7 млн рублей 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41682" y="2928457"/>
        <a:ext cx="5636037" cy="4538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B83EE-8339-43BA-B097-0F002DDC5421}">
      <dsp:nvSpPr>
        <dsp:cNvPr id="0" name=""/>
        <dsp:cNvSpPr/>
      </dsp:nvSpPr>
      <dsp:spPr>
        <a:xfrm rot="16200000">
          <a:off x="-145251" y="304073"/>
          <a:ext cx="968341" cy="67783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 </a:t>
          </a:r>
        </a:p>
      </dsp:txBody>
      <dsp:txXfrm rot="-5400000">
        <a:off x="1" y="497740"/>
        <a:ext cx="677838" cy="290503"/>
      </dsp:txXfrm>
    </dsp:sp>
    <dsp:sp modelId="{08495D27-0BD8-4D80-A954-9B62C1857662}">
      <dsp:nvSpPr>
        <dsp:cNvPr id="0" name=""/>
        <dsp:cNvSpPr/>
      </dsp:nvSpPr>
      <dsp:spPr>
        <a:xfrm rot="5400000">
          <a:off x="2183922" y="-1277851"/>
          <a:ext cx="1182242" cy="4194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9525" rIns="9525" bIns="95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доходов от использования имущества, находящегося в государственной собственности на 37,8 % или на 349,9 млн рублей преимущественно за счет доходов от операций по управлению остатками на едином счете бюджета</a:t>
          </a:r>
          <a:endParaRPr lang="ru-RU" sz="15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7838" y="285945"/>
        <a:ext cx="4136699" cy="1066818"/>
      </dsp:txXfrm>
    </dsp:sp>
    <dsp:sp modelId="{BA1BA9A8-834E-4970-B50B-137CBAAF188D}">
      <dsp:nvSpPr>
        <dsp:cNvPr id="0" name=""/>
        <dsp:cNvSpPr/>
      </dsp:nvSpPr>
      <dsp:spPr>
        <a:xfrm rot="16200000">
          <a:off x="-145251" y="1405101"/>
          <a:ext cx="968341" cy="67783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-5400000">
        <a:off x="1" y="1598768"/>
        <a:ext cx="677838" cy="290503"/>
      </dsp:txXfrm>
    </dsp:sp>
    <dsp:sp modelId="{D97EAF46-438A-432B-95AD-10A3949E5AC0}">
      <dsp:nvSpPr>
        <dsp:cNvPr id="0" name=""/>
        <dsp:cNvSpPr/>
      </dsp:nvSpPr>
      <dsp:spPr>
        <a:xfrm rot="5400000">
          <a:off x="2434244" y="-160185"/>
          <a:ext cx="629421" cy="4194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платежей при пользовании природными ресурсами на 19,7% или на 15,6 млн рублей </a:t>
          </a:r>
          <a:endParaRPr lang="ru-RU" sz="16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 rot="-5400000">
        <a:off x="651749" y="1653036"/>
        <a:ext cx="4163685" cy="567969"/>
      </dsp:txXfrm>
    </dsp:sp>
    <dsp:sp modelId="{BCF6929D-2804-4274-B650-7499551AEB1B}">
      <dsp:nvSpPr>
        <dsp:cNvPr id="0" name=""/>
        <dsp:cNvSpPr/>
      </dsp:nvSpPr>
      <dsp:spPr>
        <a:xfrm rot="16200000">
          <a:off x="-145251" y="2269311"/>
          <a:ext cx="968341" cy="67783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 </a:t>
          </a:r>
        </a:p>
      </dsp:txBody>
      <dsp:txXfrm rot="-5400000">
        <a:off x="1" y="2462978"/>
        <a:ext cx="677838" cy="290503"/>
      </dsp:txXfrm>
    </dsp:sp>
    <dsp:sp modelId="{FACB5202-F29E-40F4-B465-2588DDAA2E36}">
      <dsp:nvSpPr>
        <dsp:cNvPr id="0" name=""/>
        <dsp:cNvSpPr/>
      </dsp:nvSpPr>
      <dsp:spPr>
        <a:xfrm rot="5400000">
          <a:off x="2472440" y="723700"/>
          <a:ext cx="605207" cy="4194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штрафов, санкций, возмещения ущерба на </a:t>
          </a:r>
          <a:b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</a:br>
          <a: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50,9 %, или на 307,4 млн </a:t>
          </a:r>
          <a:r>
            <a:rPr lang="ru-RU" sz="1600" kern="1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rPr>
            <a:t>рублей</a:t>
          </a: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7838" y="2547846"/>
        <a:ext cx="4164867" cy="546119"/>
      </dsp:txXfrm>
    </dsp:sp>
    <dsp:sp modelId="{CDF84735-AAA6-4FE1-8B53-8275034D2059}">
      <dsp:nvSpPr>
        <dsp:cNvPr id="0" name=""/>
        <dsp:cNvSpPr/>
      </dsp:nvSpPr>
      <dsp:spPr>
        <a:xfrm rot="16200000">
          <a:off x="-145251" y="3133521"/>
          <a:ext cx="968341" cy="67783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 </a:t>
          </a:r>
        </a:p>
      </dsp:txBody>
      <dsp:txXfrm rot="-5400000">
        <a:off x="1" y="3327188"/>
        <a:ext cx="677838" cy="290503"/>
      </dsp:txXfrm>
    </dsp:sp>
    <dsp:sp modelId="{3EE408E7-1EDC-49DB-A513-B564A47590F1}">
      <dsp:nvSpPr>
        <dsp:cNvPr id="0" name=""/>
        <dsp:cNvSpPr/>
      </dsp:nvSpPr>
      <dsp:spPr>
        <a:xfrm rot="5400000">
          <a:off x="2460333" y="1494825"/>
          <a:ext cx="629421" cy="4194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доходов от оказания платных услуг на </a:t>
          </a:r>
          <a:b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</a:br>
          <a: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24,7 %, или на 55,9 млн рублей</a:t>
          </a:r>
          <a:endParaRPr lang="ru-RU" sz="1600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677838" y="3308046"/>
        <a:ext cx="4163685" cy="567969"/>
      </dsp:txXfrm>
    </dsp:sp>
    <dsp:sp modelId="{0410B99A-ABE0-4D07-86D3-15EB42ABAECB}">
      <dsp:nvSpPr>
        <dsp:cNvPr id="0" name=""/>
        <dsp:cNvSpPr/>
      </dsp:nvSpPr>
      <dsp:spPr>
        <a:xfrm rot="16200000">
          <a:off x="-145251" y="4039113"/>
          <a:ext cx="968341" cy="67783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-5400000">
        <a:off x="1" y="4232780"/>
        <a:ext cx="677838" cy="290503"/>
      </dsp:txXfrm>
    </dsp:sp>
    <dsp:sp modelId="{73F01BB1-FEA4-44E5-82B8-E1FA1472E63B}">
      <dsp:nvSpPr>
        <dsp:cNvPr id="0" name=""/>
        <dsp:cNvSpPr/>
      </dsp:nvSpPr>
      <dsp:spPr>
        <a:xfrm rot="5400000">
          <a:off x="2418952" y="2349956"/>
          <a:ext cx="712184" cy="41944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доходов от продажи материальных и нематериальных активов на 22,8 млн рублей, или в 3 раза больше</a:t>
          </a:r>
          <a:endParaRPr lang="ru-RU" sz="16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</dsp:txBody>
      <dsp:txXfrm rot="-5400000">
        <a:off x="677839" y="4125835"/>
        <a:ext cx="4159645" cy="6426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839E9B-9A7F-4356-9CD7-9AC800E56A62}">
      <dsp:nvSpPr>
        <dsp:cNvPr id="0" name=""/>
        <dsp:cNvSpPr/>
      </dsp:nvSpPr>
      <dsp:spPr>
        <a:xfrm>
          <a:off x="965292" y="0"/>
          <a:ext cx="4306587" cy="4306587"/>
        </a:xfrm>
        <a:prstGeom prst="ellipse">
          <a:avLst/>
        </a:prstGeom>
        <a:solidFill>
          <a:srgbClr val="FF66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>
            <a:latin typeface="+mj-ea"/>
            <a:ea typeface="+mj-ea"/>
          </a:endParaRPr>
        </a:p>
      </dsp:txBody>
      <dsp:txXfrm>
        <a:off x="2311100" y="215329"/>
        <a:ext cx="1614970" cy="430658"/>
      </dsp:txXfrm>
    </dsp:sp>
    <dsp:sp modelId="{6841C7F4-732C-46DD-A6A4-9B940C7B9035}">
      <dsp:nvSpPr>
        <dsp:cNvPr id="0" name=""/>
        <dsp:cNvSpPr/>
      </dsp:nvSpPr>
      <dsp:spPr>
        <a:xfrm>
          <a:off x="1288286" y="645988"/>
          <a:ext cx="3660598" cy="366059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>
            <a:latin typeface="+mj-ea"/>
            <a:ea typeface="+mj-ea"/>
          </a:endParaRPr>
        </a:p>
      </dsp:txBody>
      <dsp:txXfrm>
        <a:off x="2329269" y="856472"/>
        <a:ext cx="1578633" cy="420968"/>
      </dsp:txXfrm>
    </dsp:sp>
    <dsp:sp modelId="{A2A2EE50-8C44-4292-98DB-B632071B7421}">
      <dsp:nvSpPr>
        <dsp:cNvPr id="0" name=""/>
        <dsp:cNvSpPr/>
      </dsp:nvSpPr>
      <dsp:spPr>
        <a:xfrm>
          <a:off x="1611280" y="1291976"/>
          <a:ext cx="3014610" cy="301461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>
            <a:latin typeface="+mj-ea"/>
            <a:ea typeface="+mj-ea"/>
          </a:endParaRPr>
        </a:p>
      </dsp:txBody>
      <dsp:txXfrm>
        <a:off x="2338555" y="1499984"/>
        <a:ext cx="1560061" cy="416016"/>
      </dsp:txXfrm>
    </dsp:sp>
    <dsp:sp modelId="{CFF73196-E30B-4C79-A8BF-79313BEA6FE0}">
      <dsp:nvSpPr>
        <dsp:cNvPr id="0" name=""/>
        <dsp:cNvSpPr/>
      </dsp:nvSpPr>
      <dsp:spPr>
        <a:xfrm>
          <a:off x="1934274" y="1937964"/>
          <a:ext cx="2368622" cy="236862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>
            <a:solidFill>
              <a:srgbClr val="FFC000"/>
            </a:solidFill>
            <a:latin typeface="+mj-ea"/>
            <a:ea typeface="+mj-ea"/>
          </a:endParaRPr>
        </a:p>
      </dsp:txBody>
      <dsp:txXfrm>
        <a:off x="2479057" y="2151140"/>
        <a:ext cx="1279056" cy="426352"/>
      </dsp:txXfrm>
    </dsp:sp>
    <dsp:sp modelId="{2B0B7707-E89F-41B4-949C-F597E0FAB96F}">
      <dsp:nvSpPr>
        <dsp:cNvPr id="0" name=""/>
        <dsp:cNvSpPr/>
      </dsp:nvSpPr>
      <dsp:spPr>
        <a:xfrm>
          <a:off x="2257268" y="2583952"/>
          <a:ext cx="1722634" cy="172263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 dirty="0">
            <a:latin typeface="+mj-ea"/>
            <a:ea typeface="+mj-ea"/>
          </a:endParaRPr>
        </a:p>
      </dsp:txBody>
      <dsp:txXfrm>
        <a:off x="2509542" y="3014610"/>
        <a:ext cx="1218086" cy="8613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DE938-05F8-4EF5-9C52-605D2579B859}">
      <dsp:nvSpPr>
        <dsp:cNvPr id="0" name=""/>
        <dsp:cNvSpPr/>
      </dsp:nvSpPr>
      <dsp:spPr>
        <a:xfrm>
          <a:off x="3500962" y="641926"/>
          <a:ext cx="3557245" cy="2142107"/>
        </a:xfrm>
        <a:prstGeom prst="ellipse">
          <a:avLst/>
        </a:prstGeom>
        <a:solidFill>
          <a:srgbClr val="F4E0A6"/>
        </a:solidFill>
        <a:ln w="19050" cap="rnd" cmpd="sng" algn="ctr">
          <a:solidFill>
            <a:srgbClr val="FF6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17,4 </a:t>
          </a: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млрд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рублей или </a:t>
          </a: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27,7 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% от общего объема расходов</a:t>
          </a:r>
        </a:p>
      </dsp:txBody>
      <dsp:txXfrm>
        <a:off x="4021908" y="955630"/>
        <a:ext cx="2515353" cy="1514699"/>
      </dsp:txXfrm>
    </dsp:sp>
    <dsp:sp modelId="{A1114BF0-7DB9-44DA-B8D1-FAC6E2E9B1DB}">
      <dsp:nvSpPr>
        <dsp:cNvPr id="0" name=""/>
        <dsp:cNvSpPr/>
      </dsp:nvSpPr>
      <dsp:spPr>
        <a:xfrm rot="11056722">
          <a:off x="1558821" y="1149920"/>
          <a:ext cx="1906779" cy="71202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077BCF-A4D3-4FE3-9B3F-01D5E6EB9182}">
      <dsp:nvSpPr>
        <dsp:cNvPr id="0" name=""/>
        <dsp:cNvSpPr/>
      </dsp:nvSpPr>
      <dsp:spPr>
        <a:xfrm>
          <a:off x="492582" y="627791"/>
          <a:ext cx="2243626" cy="1621944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7 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971,2 </a:t>
          </a: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     на оплату труда работников республиканских учреждений </a:t>
          </a:r>
        </a:p>
      </dsp:txBody>
      <dsp:txXfrm>
        <a:off x="540087" y="675296"/>
        <a:ext cx="2148616" cy="1526934"/>
      </dsp:txXfrm>
    </dsp:sp>
    <dsp:sp modelId="{C6338622-F49E-4FAD-8DDF-10DBB755FDA1}">
      <dsp:nvSpPr>
        <dsp:cNvPr id="0" name=""/>
        <dsp:cNvSpPr/>
      </dsp:nvSpPr>
      <dsp:spPr>
        <a:xfrm rot="7687656">
          <a:off x="2978702" y="3126347"/>
          <a:ext cx="1824266" cy="71202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E15D3B-45AC-4D04-A687-E680D5BD3D0E}">
      <dsp:nvSpPr>
        <dsp:cNvPr id="0" name=""/>
        <dsp:cNvSpPr/>
      </dsp:nvSpPr>
      <dsp:spPr>
        <a:xfrm>
          <a:off x="1357108" y="3425696"/>
          <a:ext cx="3941126" cy="1548368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9 094,9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млн </a:t>
          </a: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рублей                         субвенции бюджетам муниципальных образований в части оплаты труда работников общеобразовательных и дошкольных организаций </a:t>
          </a:r>
        </a:p>
      </dsp:txBody>
      <dsp:txXfrm>
        <a:off x="1402458" y="3471046"/>
        <a:ext cx="3850426" cy="1457668"/>
      </dsp:txXfrm>
    </dsp:sp>
    <dsp:sp modelId="{DB490BF2-7C42-40A8-A0E9-270A615501B8}">
      <dsp:nvSpPr>
        <dsp:cNvPr id="0" name=""/>
        <dsp:cNvSpPr/>
      </dsp:nvSpPr>
      <dsp:spPr>
        <a:xfrm rot="2071132">
          <a:off x="6356280" y="2912328"/>
          <a:ext cx="2369555" cy="71202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63A870-6063-497F-905B-4418A207B336}">
      <dsp:nvSpPr>
        <dsp:cNvPr id="0" name=""/>
        <dsp:cNvSpPr/>
      </dsp:nvSpPr>
      <dsp:spPr>
        <a:xfrm>
          <a:off x="7333103" y="2918263"/>
          <a:ext cx="2368278" cy="2042933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19050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425,2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           на ежемесячное денежное вознаграждение за классное руководство педагогическим работникам</a:t>
          </a:r>
        </a:p>
      </dsp:txBody>
      <dsp:txXfrm>
        <a:off x="7392938" y="2978098"/>
        <a:ext cx="2248608" cy="19232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ABFD61-705E-49CF-91E0-C5B3F5A69C36}">
      <dsp:nvSpPr>
        <dsp:cNvPr id="0" name=""/>
        <dsp:cNvSpPr/>
      </dsp:nvSpPr>
      <dsp:spPr>
        <a:xfrm>
          <a:off x="4501597" y="2676527"/>
          <a:ext cx="1713271" cy="171327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Более 70 мер социальной </a:t>
          </a:r>
        </a:p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поддержки</a:t>
          </a:r>
          <a:endParaRPr lang="ru-RU" sz="2100" kern="1200" dirty="0"/>
        </a:p>
      </dsp:txBody>
      <dsp:txXfrm>
        <a:off x="4585232" y="2760162"/>
        <a:ext cx="1546001" cy="1546001"/>
      </dsp:txXfrm>
    </dsp:sp>
    <dsp:sp modelId="{45F324D9-6556-4691-90B2-5CF227B31CAA}">
      <dsp:nvSpPr>
        <dsp:cNvPr id="0" name=""/>
        <dsp:cNvSpPr/>
      </dsp:nvSpPr>
      <dsp:spPr>
        <a:xfrm rot="16215048">
          <a:off x="5019907" y="2332950"/>
          <a:ext cx="68715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8715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2F3528-AF52-4274-89F6-2100E3EFDF4B}">
      <dsp:nvSpPr>
        <dsp:cNvPr id="0" name=""/>
        <dsp:cNvSpPr/>
      </dsp:nvSpPr>
      <dsp:spPr>
        <a:xfrm>
          <a:off x="4335912" y="74758"/>
          <a:ext cx="2066538" cy="19146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84,5 тыс. региональных льготников</a:t>
          </a:r>
          <a:endParaRPr lang="ru-RU" sz="2100" kern="1200" dirty="0"/>
        </a:p>
      </dsp:txBody>
      <dsp:txXfrm>
        <a:off x="4429376" y="168222"/>
        <a:ext cx="1879610" cy="1727687"/>
      </dsp:txXfrm>
    </dsp:sp>
    <dsp:sp modelId="{3D17B10E-F433-406B-9F69-73C3DB455813}">
      <dsp:nvSpPr>
        <dsp:cNvPr id="0" name=""/>
        <dsp:cNvSpPr/>
      </dsp:nvSpPr>
      <dsp:spPr>
        <a:xfrm rot="1728936">
          <a:off x="6181259" y="4135233"/>
          <a:ext cx="5428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42857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A877EA-CD2A-4404-BADC-896A20E34F7E}">
      <dsp:nvSpPr>
        <dsp:cNvPr id="0" name=""/>
        <dsp:cNvSpPr/>
      </dsp:nvSpPr>
      <dsp:spPr>
        <a:xfrm>
          <a:off x="6690508" y="3876691"/>
          <a:ext cx="1922179" cy="18361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102,7 тыс. федеральных льготников</a:t>
          </a:r>
          <a:endParaRPr lang="ru-RU" sz="2100" kern="1200" dirty="0"/>
        </a:p>
      </dsp:txBody>
      <dsp:txXfrm>
        <a:off x="6780141" y="3966324"/>
        <a:ext cx="1742913" cy="1656879"/>
      </dsp:txXfrm>
    </dsp:sp>
    <dsp:sp modelId="{F1699090-6076-4501-B3B8-5C48F2622F98}">
      <dsp:nvSpPr>
        <dsp:cNvPr id="0" name=""/>
        <dsp:cNvSpPr/>
      </dsp:nvSpPr>
      <dsp:spPr>
        <a:xfrm rot="9000000">
          <a:off x="3954713" y="4174279"/>
          <a:ext cx="5861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86149" y="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B2338B-A5D0-4DE9-A71F-9B444B50438F}">
      <dsp:nvSpPr>
        <dsp:cNvPr id="0" name=""/>
        <dsp:cNvSpPr/>
      </dsp:nvSpPr>
      <dsp:spPr>
        <a:xfrm>
          <a:off x="2163089" y="3963686"/>
          <a:ext cx="1830887" cy="1771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73660" rIns="73660" bIns="73660" numCol="1" spcCol="1270" anchor="ctr" anchorCtr="0">
          <a:noAutofit/>
        </a:bodyPr>
        <a:lstStyle/>
        <a:p>
          <a:pPr lvl="0" algn="ctr" defTabSz="12890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83,6 тыс. семей </a:t>
          </a:r>
        </a:p>
        <a:p>
          <a:pPr lvl="0" algn="ctr" defTabSz="12890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детьми</a:t>
          </a:r>
          <a:endParaRPr lang="ru-RU" sz="2900" kern="1200" dirty="0"/>
        </a:p>
      </dsp:txBody>
      <dsp:txXfrm>
        <a:off x="2249558" y="4050155"/>
        <a:ext cx="1657949" cy="15983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7861F4-02AF-4940-8505-1B65E182E7CE}">
      <dsp:nvSpPr>
        <dsp:cNvPr id="0" name=""/>
        <dsp:cNvSpPr/>
      </dsp:nvSpPr>
      <dsp:spPr>
        <a:xfrm>
          <a:off x="1708654" y="1363488"/>
          <a:ext cx="162282" cy="710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0952"/>
              </a:lnTo>
              <a:lnTo>
                <a:pt x="162282" y="710952"/>
              </a:lnTo>
            </a:path>
          </a:pathLst>
        </a:cu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3297FE-F55F-403A-AC7B-E395FC1473FE}">
      <dsp:nvSpPr>
        <dsp:cNvPr id="0" name=""/>
        <dsp:cNvSpPr/>
      </dsp:nvSpPr>
      <dsp:spPr>
        <a:xfrm>
          <a:off x="1546371" y="1363488"/>
          <a:ext cx="162282" cy="710952"/>
        </a:xfrm>
        <a:custGeom>
          <a:avLst/>
          <a:gdLst/>
          <a:ahLst/>
          <a:cxnLst/>
          <a:rect l="0" t="0" r="0" b="0"/>
          <a:pathLst>
            <a:path>
              <a:moveTo>
                <a:pt x="162282" y="0"/>
              </a:moveTo>
              <a:lnTo>
                <a:pt x="162282" y="710952"/>
              </a:lnTo>
              <a:lnTo>
                <a:pt x="0" y="710952"/>
              </a:lnTo>
            </a:path>
          </a:pathLst>
        </a:cu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91FA98-15AE-4826-A45D-7B00664B365E}">
      <dsp:nvSpPr>
        <dsp:cNvPr id="0" name=""/>
        <dsp:cNvSpPr/>
      </dsp:nvSpPr>
      <dsp:spPr>
        <a:xfrm>
          <a:off x="935880" y="590714"/>
          <a:ext cx="1545548" cy="77277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Всего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4 711,3 </a:t>
          </a: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</a:p>
      </dsp:txBody>
      <dsp:txXfrm>
        <a:off x="935880" y="590714"/>
        <a:ext cx="1545548" cy="772774"/>
      </dsp:txXfrm>
    </dsp:sp>
    <dsp:sp modelId="{94CA0228-CD2B-47EF-A17F-F2A41487F4D7}">
      <dsp:nvSpPr>
        <dsp:cNvPr id="0" name=""/>
        <dsp:cNvSpPr/>
      </dsp:nvSpPr>
      <dsp:spPr>
        <a:xfrm>
          <a:off x="823" y="1688054"/>
          <a:ext cx="1545548" cy="772774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Фед.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919,3 </a:t>
          </a: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</a:t>
          </a:r>
        </a:p>
      </dsp:txBody>
      <dsp:txXfrm>
        <a:off x="823" y="1688054"/>
        <a:ext cx="1545548" cy="772774"/>
      </dsp:txXfrm>
    </dsp:sp>
    <dsp:sp modelId="{127FF50A-A8FD-4D8C-A6CB-3A0AD81CB0DA}">
      <dsp:nvSpPr>
        <dsp:cNvPr id="0" name=""/>
        <dsp:cNvSpPr/>
      </dsp:nvSpPr>
      <dsp:spPr>
        <a:xfrm>
          <a:off x="1870937" y="1688054"/>
          <a:ext cx="1545548" cy="772774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Собств.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 </a:t>
          </a: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792,0 </a:t>
          </a:r>
          <a:r>
            <a:rPr lang="ru-RU" sz="1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млн рублей </a:t>
          </a:r>
        </a:p>
      </dsp:txBody>
      <dsp:txXfrm>
        <a:off x="1870937" y="1688054"/>
        <a:ext cx="1545548" cy="7727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149CE1-7AD1-413F-BD8A-D216899E1182}">
      <dsp:nvSpPr>
        <dsp:cNvPr id="0" name=""/>
        <dsp:cNvSpPr/>
      </dsp:nvSpPr>
      <dsp:spPr>
        <a:xfrm>
          <a:off x="346838" y="3261"/>
          <a:ext cx="2162065" cy="161393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и оснащение 18 общеобразовательных школ в городах и селах республики 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4654" y="41077"/>
        <a:ext cx="2086433" cy="1576119"/>
      </dsp:txXfrm>
    </dsp:sp>
    <dsp:sp modelId="{E574B295-0139-4FFB-8179-21B3B6E70CE1}">
      <dsp:nvSpPr>
        <dsp:cNvPr id="0" name=""/>
        <dsp:cNvSpPr/>
      </dsp:nvSpPr>
      <dsp:spPr>
        <a:xfrm>
          <a:off x="346838" y="1617197"/>
          <a:ext cx="2162065" cy="693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3 946,7 млн рублей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6838" y="1617197"/>
        <a:ext cx="1522581" cy="693992"/>
      </dsp:txXfrm>
    </dsp:sp>
    <dsp:sp modelId="{A92E68C2-D942-46CC-A18D-CE1E8BCBAF41}">
      <dsp:nvSpPr>
        <dsp:cNvPr id="0" name=""/>
        <dsp:cNvSpPr/>
      </dsp:nvSpPr>
      <dsp:spPr>
        <a:xfrm>
          <a:off x="1930581" y="1727431"/>
          <a:ext cx="756722" cy="75672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8000" r="-38000"/>
          </a:stretch>
        </a:blip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7693EC-CA84-47D6-8A93-2830361542F3}">
      <dsp:nvSpPr>
        <dsp:cNvPr id="0" name=""/>
        <dsp:cNvSpPr/>
      </dsp:nvSpPr>
      <dsp:spPr>
        <a:xfrm>
          <a:off x="2874777" y="3261"/>
          <a:ext cx="2162065" cy="161393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строительство, реконструкция и оснащение 2 дошкольных учреждений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12593" y="41077"/>
        <a:ext cx="2086433" cy="1576119"/>
      </dsp:txXfrm>
    </dsp:sp>
    <dsp:sp modelId="{AFF7A2C4-9433-4821-8D93-C39AC2307F5C}">
      <dsp:nvSpPr>
        <dsp:cNvPr id="0" name=""/>
        <dsp:cNvSpPr/>
      </dsp:nvSpPr>
      <dsp:spPr>
        <a:xfrm>
          <a:off x="2874777" y="1617197"/>
          <a:ext cx="2162065" cy="693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55,5 млн рублей</a:t>
          </a:r>
          <a:endParaRPr lang="ru-RU" sz="22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74777" y="1617197"/>
        <a:ext cx="1522581" cy="693992"/>
      </dsp:txXfrm>
    </dsp:sp>
    <dsp:sp modelId="{D744A5E7-12A3-4449-A12E-8E2B6A5CA613}">
      <dsp:nvSpPr>
        <dsp:cNvPr id="0" name=""/>
        <dsp:cNvSpPr/>
      </dsp:nvSpPr>
      <dsp:spPr>
        <a:xfrm>
          <a:off x="4458520" y="1727431"/>
          <a:ext cx="756722" cy="75672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1E8468-A84A-4DAF-90FB-8DC08B9E072B}">
      <dsp:nvSpPr>
        <dsp:cNvPr id="0" name=""/>
        <dsp:cNvSpPr/>
      </dsp:nvSpPr>
      <dsp:spPr>
        <a:xfrm>
          <a:off x="5402716" y="3261"/>
          <a:ext cx="2162065" cy="161393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спорткомплексов и футбольного поля в 3 сельских поселениях 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40532" y="41077"/>
        <a:ext cx="2086433" cy="1576119"/>
      </dsp:txXfrm>
    </dsp:sp>
    <dsp:sp modelId="{CDBBCB4E-C093-4F75-A2F5-8CF74382D295}">
      <dsp:nvSpPr>
        <dsp:cNvPr id="0" name=""/>
        <dsp:cNvSpPr/>
      </dsp:nvSpPr>
      <dsp:spPr>
        <a:xfrm>
          <a:off x="5402716" y="1617197"/>
          <a:ext cx="2162065" cy="693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94,5 млн рублей</a:t>
          </a:r>
          <a:endParaRPr lang="ru-RU" sz="22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02716" y="1617197"/>
        <a:ext cx="1522581" cy="693992"/>
      </dsp:txXfrm>
    </dsp:sp>
    <dsp:sp modelId="{58EB24AF-9EEB-46EA-B1B8-9E10E19E5FB1}">
      <dsp:nvSpPr>
        <dsp:cNvPr id="0" name=""/>
        <dsp:cNvSpPr/>
      </dsp:nvSpPr>
      <dsp:spPr>
        <a:xfrm>
          <a:off x="6986458" y="1727431"/>
          <a:ext cx="756722" cy="756722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0DE445-B38A-44C9-8F86-D5796BE766FF}">
      <dsp:nvSpPr>
        <dsp:cNvPr id="0" name=""/>
        <dsp:cNvSpPr/>
      </dsp:nvSpPr>
      <dsp:spPr>
        <a:xfrm>
          <a:off x="7930654" y="3261"/>
          <a:ext cx="2162065" cy="161393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онкологического центра и новой поликлиники в г. Нальчике, а также 4 сельских объектов первичного звена здравоохранения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68470" y="41077"/>
        <a:ext cx="2086433" cy="1576119"/>
      </dsp:txXfrm>
    </dsp:sp>
    <dsp:sp modelId="{92DF2936-F921-4560-AC31-128E10E148FA}">
      <dsp:nvSpPr>
        <dsp:cNvPr id="0" name=""/>
        <dsp:cNvSpPr/>
      </dsp:nvSpPr>
      <dsp:spPr>
        <a:xfrm>
          <a:off x="7930654" y="1617197"/>
          <a:ext cx="2162065" cy="693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1 077,6 млн рублей</a:t>
          </a:r>
          <a:endParaRPr lang="ru-RU" sz="22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30654" y="1617197"/>
        <a:ext cx="1522581" cy="693992"/>
      </dsp:txXfrm>
    </dsp:sp>
    <dsp:sp modelId="{D242378E-36FE-4E56-A545-5477AC256149}">
      <dsp:nvSpPr>
        <dsp:cNvPr id="0" name=""/>
        <dsp:cNvSpPr/>
      </dsp:nvSpPr>
      <dsp:spPr>
        <a:xfrm>
          <a:off x="9514397" y="1727431"/>
          <a:ext cx="756722" cy="756722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21A56-A64F-488A-85F3-EEC8C5595C7D}">
      <dsp:nvSpPr>
        <dsp:cNvPr id="0" name=""/>
        <dsp:cNvSpPr/>
      </dsp:nvSpPr>
      <dsp:spPr>
        <a:xfrm>
          <a:off x="2874777" y="2858943"/>
          <a:ext cx="2162065" cy="161393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49530" rIns="16510" bIns="1651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строительство, реконструкция и проектирование объектов водоснабжения в различных районах республики, а также на территориях новых жилых застроек </a:t>
          </a:r>
          <a:r>
            <a:rPr lang="ru-RU" sz="1300" b="1" i="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г.о</a:t>
          </a:r>
          <a:r>
            <a:rPr lang="ru-RU" sz="13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Нальчик </a:t>
          </a:r>
          <a:endParaRPr lang="ru-RU" sz="13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12593" y="2896759"/>
        <a:ext cx="2086433" cy="1576119"/>
      </dsp:txXfrm>
    </dsp:sp>
    <dsp:sp modelId="{22DFCFEB-D263-4415-8B74-6E2AA0A9684B}">
      <dsp:nvSpPr>
        <dsp:cNvPr id="0" name=""/>
        <dsp:cNvSpPr/>
      </dsp:nvSpPr>
      <dsp:spPr>
        <a:xfrm>
          <a:off x="2874777" y="4472879"/>
          <a:ext cx="2162065" cy="693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2 152,5 млн рублей</a:t>
          </a:r>
          <a:endParaRPr lang="ru-RU" sz="22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74777" y="4472879"/>
        <a:ext cx="1522581" cy="693992"/>
      </dsp:txXfrm>
    </dsp:sp>
    <dsp:sp modelId="{6B5804E4-D8C8-4530-B1E2-4CB75595517A}">
      <dsp:nvSpPr>
        <dsp:cNvPr id="0" name=""/>
        <dsp:cNvSpPr/>
      </dsp:nvSpPr>
      <dsp:spPr>
        <a:xfrm>
          <a:off x="4458520" y="4583113"/>
          <a:ext cx="756722" cy="756722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F72954-8B56-482E-9296-3E8361D912FF}">
      <dsp:nvSpPr>
        <dsp:cNvPr id="0" name=""/>
        <dsp:cNvSpPr/>
      </dsp:nvSpPr>
      <dsp:spPr>
        <a:xfrm>
          <a:off x="5402716" y="2858943"/>
          <a:ext cx="2162065" cy="161393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  <a:alpha val="9000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6096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Дворца театров (центра творчества молодежи) в г. Нальчике, а также домов культуры в 3 сельских поселениях</a:t>
          </a:r>
          <a:endParaRPr lang="ru-RU" sz="1600" b="1" i="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40532" y="2896759"/>
        <a:ext cx="2086433" cy="1576119"/>
      </dsp:txXfrm>
    </dsp:sp>
    <dsp:sp modelId="{F410AAF1-D43E-4415-B714-1363708528FC}">
      <dsp:nvSpPr>
        <dsp:cNvPr id="0" name=""/>
        <dsp:cNvSpPr/>
      </dsp:nvSpPr>
      <dsp:spPr>
        <a:xfrm>
          <a:off x="5402716" y="4472879"/>
          <a:ext cx="2162065" cy="6939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0" rIns="2794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475,6 млн рублей</a:t>
          </a:r>
          <a:endParaRPr lang="ru-RU" sz="2200" b="1" i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02716" y="4472879"/>
        <a:ext cx="1522581" cy="693992"/>
      </dsp:txXfrm>
    </dsp:sp>
    <dsp:sp modelId="{E5CFA50E-FF80-4560-A64A-58BCA4171B3B}">
      <dsp:nvSpPr>
        <dsp:cNvPr id="0" name=""/>
        <dsp:cNvSpPr/>
      </dsp:nvSpPr>
      <dsp:spPr>
        <a:xfrm>
          <a:off x="6986458" y="4583113"/>
          <a:ext cx="756722" cy="756722"/>
        </a:xfrm>
        <a:prstGeom prst="ellipse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7F732C-6974-49FE-A868-A71A701D0F29}">
      <dsp:nvSpPr>
        <dsp:cNvPr id="0" name=""/>
        <dsp:cNvSpPr/>
      </dsp:nvSpPr>
      <dsp:spPr>
        <a:xfrm>
          <a:off x="0" y="0"/>
          <a:ext cx="11948921" cy="3639077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90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Дополнительные расходы республиканского бюджета КБР, обусловленные реализацией мероприятий по предупреждению влияния обстоятельств, связанных с изменением геополитической и экономической ситуации, а также Указа Президента РФ от 21.09.2022 г. № 647 «Об объявлении частичной мобилизации в Российской Федерации» - </a:t>
          </a:r>
          <a:r>
            <a:rPr lang="ru-RU" sz="2800" b="0" kern="1200" dirty="0" smtClean="0">
              <a:solidFill>
                <a:srgbClr val="FF66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974,9 млн рублей,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>
              <a:solidFill>
                <a:srgbClr val="FF66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из них:</a:t>
          </a:r>
          <a:endParaRPr lang="ru-RU" sz="2800" b="0" kern="1200" dirty="0">
            <a:solidFill>
              <a:srgbClr val="FF6600"/>
            </a:solidFill>
          </a:endParaRPr>
        </a:p>
      </dsp:txBody>
      <dsp:txXfrm>
        <a:off x="177645" y="177645"/>
        <a:ext cx="11593631" cy="32837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0.87068</cdr:x>
      <cdr:y>0</cdr:y>
    </cdr:from>
    <cdr:to>
      <cdr:x>1</cdr:x>
      <cdr:y>0.05958</cdr:y>
    </cdr:to>
    <cdr:sp macro="" textlink="">
      <cdr:nvSpPr>
        <cdr:cNvPr id="2" name="文本框 3"/>
        <cdr:cNvSpPr txBox="1"/>
      </cdr:nvSpPr>
      <cdr:spPr>
        <a:xfrm xmlns:a="http://schemas.openxmlformats.org/drawingml/2006/main">
          <a:off x="9916183" y="0"/>
          <a:ext cx="147276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altLang="zh-CN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млн рублей</a:t>
          </a:r>
          <a:endParaRPr lang="zh-CN" altLang="en-US" sz="1600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ea typeface="+mj-ea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0.33431</cdr:x>
      <cdr:y>0.31221</cdr:y>
    </cdr:from>
    <cdr:to>
      <cdr:x>0.62811</cdr:x>
      <cdr:y>0.39647</cdr:y>
    </cdr:to>
    <cdr:sp macro="" textlink="">
      <cdr:nvSpPr>
        <cdr:cNvPr id="2" name="文本框 3"/>
        <cdr:cNvSpPr txBox="1"/>
      </cdr:nvSpPr>
      <cdr:spPr>
        <a:xfrm xmlns:a="http://schemas.openxmlformats.org/drawingml/2006/main">
          <a:off x="2564139" y="1938758"/>
          <a:ext cx="2253521" cy="5232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altLang="zh-CN" sz="14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7 739,8 </a:t>
          </a:r>
        </a:p>
        <a:p xmlns:a="http://schemas.openxmlformats.org/drawingml/2006/main">
          <a:pPr algn="ctr"/>
          <a:r>
            <a:rPr lang="ru-RU" altLang="zh-CN" sz="14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млн </a:t>
          </a:r>
          <a:r>
            <a:rPr lang="ru-RU" altLang="zh-CN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rPr>
            <a:t>рублей</a:t>
          </a:r>
          <a:endParaRPr lang="zh-CN" altLang="en-US" sz="1400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ea typeface="+mj-ea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C849B-1C05-4675-BF2F-7073F1ECFA5F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C490A-6C41-4BCD-9687-7895FDBA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140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2261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55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871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683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42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66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165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6721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Производительность труда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571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52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72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517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134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482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513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3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76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C490A-6C41-4BCD-9687-7895FDBA03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213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095BD0-D280-4E18-83BC-661690956743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63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33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77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2019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07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9381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128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19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034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46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369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943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86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195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436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99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89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B7AE5-5150-4A79-BD94-A6D804B1D64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412AA0-E225-4F00-B5A2-C0B4823EF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87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4.jpe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10" Type="http://schemas.openxmlformats.org/officeDocument/2006/relationships/image" Target="../media/image1.png"/><Relationship Id="rId4" Type="http://schemas.openxmlformats.org/officeDocument/2006/relationships/chart" Target="../charts/chart8.xml"/><Relationship Id="rId9" Type="http://schemas.microsoft.com/office/2007/relationships/diagramDrawing" Target="../diagrams/drawing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chart" Target="../charts/chart4.xml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0216" y="1454592"/>
            <a:ext cx="9410537" cy="1085408"/>
          </a:xfrm>
        </p:spPr>
        <p:txBody>
          <a:bodyPr/>
          <a:lstStyle/>
          <a:p>
            <a:pPr algn="ctr"/>
            <a:r>
              <a:rPr lang="ru-RU" altLang="zh-CN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6753" y="2804160"/>
            <a:ext cx="9144000" cy="963028"/>
          </a:xfrm>
        </p:spPr>
        <p:txBody>
          <a:bodyPr/>
          <a:lstStyle/>
          <a:p>
            <a:pPr algn="ctr"/>
            <a: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ПРОЕКТУ ЗАКОНА КБР </a:t>
            </a:r>
            <a:b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ИСПОЛНЕНИИ РЕСПУБЛИКАНСКОГО БЮДЖЕТА КБР ЗА </a:t>
            </a:r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ГОД»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424428" y="121519"/>
            <a:ext cx="1644344" cy="721762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84673" y="6136640"/>
            <a:ext cx="9144000" cy="72136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Нальчик</a:t>
            </a:r>
          </a:p>
          <a:p>
            <a:pPr algn="ctr"/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zh-CN" altLang="en-US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21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161980"/>
            <a:ext cx="10844106" cy="1320800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Отраслевая структура расходов </a:t>
            </a:r>
            <a:b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республиканского бюджета КБР за </a:t>
            </a:r>
            <a: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7" name="文本框 3"/>
          <p:cNvSpPr txBox="1"/>
          <p:nvPr/>
        </p:nvSpPr>
        <p:spPr>
          <a:xfrm>
            <a:off x="10145308" y="864375"/>
            <a:ext cx="2253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тыс. рублей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508470"/>
              </p:ext>
            </p:extLst>
          </p:nvPr>
        </p:nvGraphicFramePr>
        <p:xfrm>
          <a:off x="240632" y="1251283"/>
          <a:ext cx="11670632" cy="5562657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542415">
                  <a:extLst>
                    <a:ext uri="{9D8B030D-6E8A-4147-A177-3AD203B41FA5}">
                      <a16:colId xmlns:a16="http://schemas.microsoft.com/office/drawing/2014/main" val="1264673495"/>
                    </a:ext>
                  </a:extLst>
                </a:gridCol>
                <a:gridCol w="1832285">
                  <a:extLst>
                    <a:ext uri="{9D8B030D-6E8A-4147-A177-3AD203B41FA5}">
                      <a16:colId xmlns:a16="http://schemas.microsoft.com/office/drawing/2014/main" val="1375449036"/>
                    </a:ext>
                  </a:extLst>
                </a:gridCol>
                <a:gridCol w="1608338">
                  <a:extLst>
                    <a:ext uri="{9D8B030D-6E8A-4147-A177-3AD203B41FA5}">
                      <a16:colId xmlns:a16="http://schemas.microsoft.com/office/drawing/2014/main" val="490089960"/>
                    </a:ext>
                  </a:extLst>
                </a:gridCol>
                <a:gridCol w="1302959">
                  <a:extLst>
                    <a:ext uri="{9D8B030D-6E8A-4147-A177-3AD203B41FA5}">
                      <a16:colId xmlns:a16="http://schemas.microsoft.com/office/drawing/2014/main" val="3946084621"/>
                    </a:ext>
                  </a:extLst>
                </a:gridCol>
                <a:gridCol w="1099371">
                  <a:extLst>
                    <a:ext uri="{9D8B030D-6E8A-4147-A177-3AD203B41FA5}">
                      <a16:colId xmlns:a16="http://schemas.microsoft.com/office/drawing/2014/main" val="2620997654"/>
                    </a:ext>
                  </a:extLst>
                </a:gridCol>
                <a:gridCol w="1084103">
                  <a:extLst>
                    <a:ext uri="{9D8B030D-6E8A-4147-A177-3AD203B41FA5}">
                      <a16:colId xmlns:a16="http://schemas.microsoft.com/office/drawing/2014/main" val="2368161558"/>
                    </a:ext>
                  </a:extLst>
                </a:gridCol>
                <a:gridCol w="1201161">
                  <a:extLst>
                    <a:ext uri="{9D8B030D-6E8A-4147-A177-3AD203B41FA5}">
                      <a16:colId xmlns:a16="http://schemas.microsoft.com/office/drawing/2014/main" val="1618651139"/>
                    </a:ext>
                  </a:extLst>
                </a:gridCol>
              </a:tblGrid>
              <a:tr h="8459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Утверждено Законом о бюджете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Уточненная бюджетная роспись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% к уточненной бюджетной росписи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% общих расходах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к исполнению за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1252501"/>
                  </a:ext>
                </a:extLst>
              </a:tr>
              <a:tr h="1990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62 986 440,1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64 693 634,4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63 117 334,2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89353"/>
                  </a:ext>
                </a:extLst>
              </a:tr>
              <a:tr h="3284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3 062 877,5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2 201 349,0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2 134 183,1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563275"/>
                  </a:ext>
                </a:extLst>
              </a:tr>
              <a:tr h="1990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26 521,1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216 118,2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141 550,3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338306"/>
                  </a:ext>
                </a:extLst>
              </a:tr>
              <a:tr h="4510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397 666,8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411 671,7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407 940,9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546939"/>
                  </a:ext>
                </a:extLst>
              </a:tr>
              <a:tr h="2517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10 219 718,9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11 075 982,7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10 118 659,1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588933"/>
                  </a:ext>
                </a:extLst>
              </a:tr>
              <a:tr h="2547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3 130 199,3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3 085 660,3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3 072 455,7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532543"/>
                  </a:ext>
                </a:extLst>
              </a:tr>
              <a:tr h="2449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29 874,5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28 985,8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27 564,5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188984"/>
                  </a:ext>
                </a:extLst>
              </a:tr>
              <a:tr h="2551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18 154 039,1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18 785 946,1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18 649 672,6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02673"/>
                  </a:ext>
                </a:extLst>
              </a:tr>
              <a:tr h="2870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1 676 057,3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1 677 997,6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1 665 028,3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56951"/>
                  </a:ext>
                </a:extLst>
              </a:tr>
              <a:tr h="287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5 370 801,6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5 513 303,2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5 469 072,2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1046431"/>
                  </a:ext>
                </a:extLst>
              </a:tr>
              <a:tr h="2445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18 958 238,5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19 718 205,2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19 487 097,2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567072"/>
                  </a:ext>
                </a:extLst>
              </a:tr>
              <a:tr h="278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825 513,5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824 532,7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814 127,7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194584"/>
                  </a:ext>
                </a:extLst>
              </a:tr>
              <a:tr h="2878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МАССОВОЙ ИНФОРМАЦИИ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375 626,8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375 576,6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360 225,9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4455850"/>
                  </a:ext>
                </a:extLst>
              </a:tr>
              <a:tr h="4704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(МУНИЦИПАЛЬНОГО) ДОЛГА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22 720,4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22 720,4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22 720,0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991969"/>
                  </a:ext>
                </a:extLst>
              </a:tr>
              <a:tr h="6767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736 584,8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755 584,8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747 036,6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35" marR="7135" marT="713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1075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0196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388054248"/>
              </p:ext>
            </p:extLst>
          </p:nvPr>
        </p:nvGraphicFramePr>
        <p:xfrm>
          <a:off x="-244745" y="1358283"/>
          <a:ext cx="6237172" cy="4306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椭圆 6"/>
          <p:cNvSpPr/>
          <p:nvPr/>
        </p:nvSpPr>
        <p:spPr>
          <a:xfrm>
            <a:off x="2204879" y="6008592"/>
            <a:ext cx="1054511" cy="16033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endCxn id="30" idx="1"/>
          </p:cNvCxnSpPr>
          <p:nvPr/>
        </p:nvCxnSpPr>
        <p:spPr>
          <a:xfrm>
            <a:off x="3526584" y="2574733"/>
            <a:ext cx="4507707" cy="252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8034291" y="2338422"/>
            <a:ext cx="3895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Здравоохранение </a:t>
            </a:r>
            <a:r>
              <a:rPr lang="ru-RU" altLang="zh-CN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8,7%</a:t>
            </a:r>
            <a:endParaRPr lang="zh-CN" altLang="en-US" sz="28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526584" y="3131820"/>
            <a:ext cx="21686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526584" y="3822685"/>
            <a:ext cx="5016500" cy="145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8645525" y="3591852"/>
            <a:ext cx="3284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Образование </a:t>
            </a:r>
            <a:r>
              <a:rPr lang="ru-RU" altLang="zh-CN" sz="2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29,6%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519496" y="4518856"/>
            <a:ext cx="2175716" cy="92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695212" y="2878158"/>
            <a:ext cx="5157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Национальная экономика </a:t>
            </a:r>
            <a:r>
              <a:rPr lang="ru-RU" altLang="zh-CN" sz="28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16,0%</a:t>
            </a:r>
            <a:endParaRPr lang="zh-CN" altLang="en-US" sz="28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95212" y="4308133"/>
            <a:ext cx="5055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Социальная политика </a:t>
            </a:r>
            <a:r>
              <a:rPr lang="ru-RU" altLang="zh-CN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30,9%</a:t>
            </a:r>
            <a:endParaRPr lang="zh-CN" altLang="en-US" sz="2800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966407" y="72934"/>
            <a:ext cx="10241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Отраслевая структура расходов 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республиканского бюджета КБР за </a:t>
            </a:r>
            <a: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 </a:t>
            </a: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24" name="直接连接符 31"/>
          <p:cNvCxnSpPr/>
          <p:nvPr/>
        </p:nvCxnSpPr>
        <p:spPr>
          <a:xfrm>
            <a:off x="3533671" y="2072108"/>
            <a:ext cx="21686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9"/>
          <p:cNvSpPr txBox="1"/>
          <p:nvPr/>
        </p:nvSpPr>
        <p:spPr>
          <a:xfrm>
            <a:off x="5702299" y="1813357"/>
            <a:ext cx="4068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sz="2800" dirty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Прочие расходы </a:t>
            </a:r>
            <a:r>
              <a:rPr lang="ru-RU" altLang="zh-CN" sz="2800" dirty="0" smtClean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14,8%</a:t>
            </a:r>
            <a:endParaRPr lang="zh-CN" altLang="en-US" sz="2800" dirty="0">
              <a:solidFill>
                <a:srgbClr val="FF66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2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/>
      <p:bldP spid="43" grpId="0" uiExpan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/>
          <p:cNvSpPr/>
          <p:nvPr/>
        </p:nvSpPr>
        <p:spPr>
          <a:xfrm rot="18900000" flipH="1">
            <a:off x="1997838" y="2449856"/>
            <a:ext cx="1106110" cy="1106103"/>
          </a:xfrm>
          <a:prstGeom prst="roundRect">
            <a:avLst>
              <a:gd name="adj" fmla="val 418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3"/>
          <p:cNvSpPr txBox="1"/>
          <p:nvPr/>
        </p:nvSpPr>
        <p:spPr>
          <a:xfrm>
            <a:off x="756082" y="94928"/>
            <a:ext cx="10069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Социально-значимые и первоочередные расходы республиканского бюджета КБР за </a:t>
            </a:r>
            <a: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 </a:t>
            </a: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400716000"/>
              </p:ext>
            </p:extLst>
          </p:nvPr>
        </p:nvGraphicFramePr>
        <p:xfrm>
          <a:off x="228888" y="1541888"/>
          <a:ext cx="11963112" cy="4796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Прямоугольник с двумя усеченными противолежащими углами 21"/>
          <p:cNvSpPr/>
          <p:nvPr/>
        </p:nvSpPr>
        <p:spPr>
          <a:xfrm>
            <a:off x="7254240" y="1145256"/>
            <a:ext cx="4490917" cy="1173439"/>
          </a:xfrm>
          <a:prstGeom prst="snip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文本框 3"/>
          <p:cNvSpPr txBox="1"/>
          <p:nvPr/>
        </p:nvSpPr>
        <p:spPr>
          <a:xfrm>
            <a:off x="7254240" y="1145256"/>
            <a:ext cx="44909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Социально-значимые и первоочередные </a:t>
            </a:r>
            <a:b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составили </a:t>
            </a:r>
            <a:r>
              <a:rPr lang="ru-RU" sz="18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44 413,2 млн </a:t>
            </a:r>
            <a:r>
              <a:rPr lang="ru-RU" sz="1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70,4 </a:t>
            </a:r>
            <a:r>
              <a:rPr lang="ru-RU" sz="18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от общей суммы произведенных расходов</a:t>
            </a:r>
            <a:endParaRPr lang="zh-CN" altLang="en-US" sz="18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292044" y="316076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78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500" y="186431"/>
            <a:ext cx="10686939" cy="1109709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республиканского бюджета КБР по оплате труда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9857B453-775E-4983-BA31-6F696EDA26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938844"/>
              </p:ext>
            </p:extLst>
          </p:nvPr>
        </p:nvGraphicFramePr>
        <p:xfrm>
          <a:off x="319596" y="955344"/>
          <a:ext cx="11513013" cy="5477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8229599" y="1037231"/>
            <a:ext cx="3712192" cy="212905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консолидированного бюджета КБР на повышение оплаты труда в 2023 году составили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043,7 млн рублей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4220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3"/>
          <p:cNvSpPr txBox="1"/>
          <p:nvPr/>
        </p:nvSpPr>
        <p:spPr>
          <a:xfrm>
            <a:off x="804953" y="135437"/>
            <a:ext cx="102985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на меры социальной поддержки в 202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году</a:t>
            </a:r>
          </a:p>
          <a:p>
            <a:pPr algn="ctr"/>
            <a:r>
              <a:rPr lang="en-US" altLang="zh-CN" sz="28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13 361,2 </a:t>
            </a:r>
            <a:r>
              <a:rPr lang="ru-RU" altLang="zh-CN" sz="28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altLang="zh-CN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456204" y="1736939"/>
            <a:ext cx="33600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270,8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получателей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 </a:t>
            </a:r>
            <a:r>
              <a:rPr lang="ru-RU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3-й житель </a:t>
            </a:r>
            <a:br>
              <a:rPr lang="ru-RU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</a:t>
            </a:r>
          </a:p>
        </p:txBody>
      </p:sp>
      <p:sp>
        <p:nvSpPr>
          <p:cNvPr id="22" name="Половина рамки 21"/>
          <p:cNvSpPr/>
          <p:nvPr/>
        </p:nvSpPr>
        <p:spPr>
          <a:xfrm>
            <a:off x="470582" y="1566865"/>
            <a:ext cx="3345664" cy="385220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Половина рамки 32"/>
          <p:cNvSpPr/>
          <p:nvPr/>
        </p:nvSpPr>
        <p:spPr>
          <a:xfrm flipH="1" flipV="1">
            <a:off x="470582" y="3396961"/>
            <a:ext cx="3345664" cy="336565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251102" y="0"/>
            <a:ext cx="1644344" cy="721762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20424873"/>
              </p:ext>
            </p:extLst>
          </p:nvPr>
        </p:nvGraphicFramePr>
        <p:xfrm>
          <a:off x="742949" y="1009934"/>
          <a:ext cx="10762113" cy="57109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624" y="1577341"/>
            <a:ext cx="3773376" cy="252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810463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292" y="3016154"/>
            <a:ext cx="2976579" cy="28250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矩形: 圆角 16"/>
          <p:cNvSpPr/>
          <p:nvPr/>
        </p:nvSpPr>
        <p:spPr>
          <a:xfrm rot="18900000" flipH="1">
            <a:off x="1997838" y="2449856"/>
            <a:ext cx="1106110" cy="1106103"/>
          </a:xfrm>
          <a:prstGeom prst="roundRect">
            <a:avLst>
              <a:gd name="adj" fmla="val 4180"/>
            </a:avLst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3"/>
          <p:cNvSpPr txBox="1"/>
          <p:nvPr/>
        </p:nvSpPr>
        <p:spPr>
          <a:xfrm>
            <a:off x="114301" y="118624"/>
            <a:ext cx="11953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республиканского бюджета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КБР</a:t>
            </a:r>
            <a:r>
              <a:rPr lang="en-US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сельское хозяйство 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2543529"/>
              </p:ext>
            </p:extLst>
          </p:nvPr>
        </p:nvGraphicFramePr>
        <p:xfrm>
          <a:off x="114301" y="628650"/>
          <a:ext cx="11759251" cy="6099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819901" y="1099813"/>
            <a:ext cx="5153024" cy="1220306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文本框 3"/>
          <p:cNvSpPr txBox="1"/>
          <p:nvPr/>
        </p:nvSpPr>
        <p:spPr>
          <a:xfrm>
            <a:off x="6905767" y="1157203"/>
            <a:ext cx="4899546" cy="10772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6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3 177,6 </a:t>
            </a:r>
            <a:r>
              <a:rPr lang="ru-RU" altLang="zh-CN" sz="1600" b="1" dirty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</a:p>
          <a:p>
            <a:pPr algn="ctr"/>
            <a:r>
              <a:rPr lang="ru-RU" altLang="zh-CN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Количество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сельскохозяйственных товаропроизводителей, получивших государственную поддержку – </a:t>
            </a:r>
            <a:r>
              <a:rPr lang="ru-RU" sz="1600" b="1" dirty="0" smtClean="0">
                <a:solidFill>
                  <a:srgbClr val="FF66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1262</a:t>
            </a:r>
            <a:endParaRPr lang="zh-CN" altLang="en-US" sz="1600" b="1" dirty="0">
              <a:solidFill>
                <a:srgbClr val="FF66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1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867" y="3649911"/>
            <a:ext cx="2647665" cy="26417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文本框 3"/>
          <p:cNvSpPr txBox="1"/>
          <p:nvPr/>
        </p:nvSpPr>
        <p:spPr>
          <a:xfrm>
            <a:off x="595424" y="73032"/>
            <a:ext cx="10951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дорожного фонда 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23315057"/>
              </p:ext>
            </p:extLst>
          </p:nvPr>
        </p:nvGraphicFramePr>
        <p:xfrm>
          <a:off x="-123424" y="2525059"/>
          <a:ext cx="4546568" cy="39940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文本框 3"/>
          <p:cNvSpPr txBox="1"/>
          <p:nvPr/>
        </p:nvSpPr>
        <p:spPr>
          <a:xfrm>
            <a:off x="10557422" y="443688"/>
            <a:ext cx="1634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166847240"/>
              </p:ext>
            </p:extLst>
          </p:nvPr>
        </p:nvGraphicFramePr>
        <p:xfrm>
          <a:off x="250923" y="148856"/>
          <a:ext cx="3417309" cy="3051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017612"/>
              </p:ext>
            </p:extLst>
          </p:nvPr>
        </p:nvGraphicFramePr>
        <p:xfrm>
          <a:off x="4364893" y="948983"/>
          <a:ext cx="7469870" cy="5532706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2649478">
                  <a:extLst>
                    <a:ext uri="{9D8B030D-6E8A-4147-A177-3AD203B41FA5}">
                      <a16:colId xmlns:a16="http://schemas.microsoft.com/office/drawing/2014/main" val="791738754"/>
                    </a:ext>
                  </a:extLst>
                </a:gridCol>
                <a:gridCol w="861080">
                  <a:extLst>
                    <a:ext uri="{9D8B030D-6E8A-4147-A177-3AD203B41FA5}">
                      <a16:colId xmlns:a16="http://schemas.microsoft.com/office/drawing/2014/main" val="2309557811"/>
                    </a:ext>
                  </a:extLst>
                </a:gridCol>
                <a:gridCol w="859424">
                  <a:extLst>
                    <a:ext uri="{9D8B030D-6E8A-4147-A177-3AD203B41FA5}">
                      <a16:colId xmlns:a16="http://schemas.microsoft.com/office/drawing/2014/main" val="1600129595"/>
                    </a:ext>
                  </a:extLst>
                </a:gridCol>
                <a:gridCol w="788220">
                  <a:extLst>
                    <a:ext uri="{9D8B030D-6E8A-4147-A177-3AD203B41FA5}">
                      <a16:colId xmlns:a16="http://schemas.microsoft.com/office/drawing/2014/main" val="4159220080"/>
                    </a:ext>
                  </a:extLst>
                </a:gridCol>
                <a:gridCol w="1155834">
                  <a:extLst>
                    <a:ext uri="{9D8B030D-6E8A-4147-A177-3AD203B41FA5}">
                      <a16:colId xmlns:a16="http://schemas.microsoft.com/office/drawing/2014/main" val="3046031191"/>
                    </a:ext>
                  </a:extLst>
                </a:gridCol>
                <a:gridCol w="1155834">
                  <a:extLst>
                    <a:ext uri="{9D8B030D-6E8A-4147-A177-3AD203B41FA5}">
                      <a16:colId xmlns:a16="http://schemas.microsoft.com/office/drawing/2014/main" val="623901171"/>
                    </a:ext>
                  </a:extLst>
                </a:gridCol>
              </a:tblGrid>
              <a:tr h="207672">
                <a:tc rowSpan="2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 rowSpan="2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 о бюджете 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 rowSpan="2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Уточн. роспись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 rowSpan="2"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 к: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360478"/>
                  </a:ext>
                </a:extLst>
              </a:tr>
              <a:tr h="415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Закону</a:t>
                      </a:r>
                    </a:p>
                  </a:txBody>
                  <a:tcPr marL="64274" marR="64274" marT="0" marB="0" anchor="ctr">
                    <a:solidFill>
                      <a:srgbClr val="02967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уточненной росписи</a:t>
                      </a:r>
                    </a:p>
                  </a:txBody>
                  <a:tcPr marL="64274" marR="64274" marT="0" marB="0" anchor="ctr">
                    <a:solidFill>
                      <a:srgbClr val="0296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43496"/>
                  </a:ext>
                </a:extLst>
              </a:tr>
              <a:tr h="20767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Дорожный фонд КБР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5080,4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5227,6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4711,3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92,7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90,1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/>
                </a:tc>
                <a:extLst>
                  <a:ext uri="{0D108BD9-81ED-4DB2-BD59-A6C34878D82A}">
                    <a16:rowId xmlns:a16="http://schemas.microsoft.com/office/drawing/2014/main" val="2289987494"/>
                  </a:ext>
                </a:extLst>
              </a:tr>
              <a:tr h="207672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них: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1109016945"/>
                  </a:ext>
                </a:extLst>
              </a:tr>
              <a:tr h="623015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ремонт, ремонт и содержание автомобильных дорог регионального значения 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2534,3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2534,3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2097,2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82,8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82,8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3509832576"/>
                  </a:ext>
                </a:extLst>
              </a:tr>
              <a:tr h="415343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 автомобильных дорог регионального значения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263,7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410,6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410,6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155,7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118030344"/>
                  </a:ext>
                </a:extLst>
              </a:tr>
              <a:tr h="830686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функционирования систем фото-</a:t>
                      </a:r>
                      <a:r>
                        <a:rPr lang="ru-RU" sz="1100" kern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видеофиксации</a:t>
                      </a: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нарушений ПДД, почтовые расходы на рассылку постановлений о нарушениях ПДД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153,6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153,6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146,4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95,3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95,3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656877187"/>
                  </a:ext>
                </a:extLst>
              </a:tr>
              <a:tr h="830686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Проектно-изыскательские работы по объектам дорожного хозяйства, паспортизация автомобильных дорог, кадастровые работы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86,3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86,3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53,0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53,0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1234396360"/>
                  </a:ext>
                </a:extLst>
              </a:tr>
              <a:tr h="415343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безопасности дорожного движения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220,3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220,3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204,6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92,9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92,9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3181682382"/>
                  </a:ext>
                </a:extLst>
              </a:tr>
              <a:tr h="623015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в отношении автомобильных дорог регионального значения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91,0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91,0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91,0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1783222843"/>
                  </a:ext>
                </a:extLst>
              </a:tr>
              <a:tr h="623015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субсидий местным бюджетам за счет средств дорожного фонда КБР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1684,6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1684,6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1678,2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endParaRPr lang="ru-RU" sz="11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endParaRPr lang="ru-RU" sz="11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4274" marR="64274" marT="0" marB="0" anchor="ctr"/>
                </a:tc>
                <a:extLst>
                  <a:ext uri="{0D108BD9-81ED-4DB2-BD59-A6C34878D82A}">
                    <a16:rowId xmlns:a16="http://schemas.microsoft.com/office/drawing/2014/main" val="3906711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27863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947" y="80188"/>
            <a:ext cx="10844106" cy="1167081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бюджетам муниципальных образований КБР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49A25B-F8B4-4D7C-A7B2-2A5DA50F702C}"/>
              </a:ext>
            </a:extLst>
          </p:cNvPr>
          <p:cNvSpPr txBox="1"/>
          <p:nvPr/>
        </p:nvSpPr>
        <p:spPr>
          <a:xfrm>
            <a:off x="10557422" y="461820"/>
            <a:ext cx="1634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2017102"/>
              </p:ext>
            </p:extLst>
          </p:nvPr>
        </p:nvGraphicFramePr>
        <p:xfrm>
          <a:off x="245658" y="736978"/>
          <a:ext cx="11668836" cy="5776643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3937065">
                  <a:extLst>
                    <a:ext uri="{9D8B030D-6E8A-4147-A177-3AD203B41FA5}">
                      <a16:colId xmlns:a16="http://schemas.microsoft.com/office/drawing/2014/main" val="165788355"/>
                    </a:ext>
                  </a:extLst>
                </a:gridCol>
                <a:gridCol w="1729321">
                  <a:extLst>
                    <a:ext uri="{9D8B030D-6E8A-4147-A177-3AD203B41FA5}">
                      <a16:colId xmlns:a16="http://schemas.microsoft.com/office/drawing/2014/main" val="3968369596"/>
                    </a:ext>
                  </a:extLst>
                </a:gridCol>
                <a:gridCol w="1505280">
                  <a:extLst>
                    <a:ext uri="{9D8B030D-6E8A-4147-A177-3AD203B41FA5}">
                      <a16:colId xmlns:a16="http://schemas.microsoft.com/office/drawing/2014/main" val="1405122855"/>
                    </a:ext>
                  </a:extLst>
                </a:gridCol>
                <a:gridCol w="1484276">
                  <a:extLst>
                    <a:ext uri="{9D8B030D-6E8A-4147-A177-3AD203B41FA5}">
                      <a16:colId xmlns:a16="http://schemas.microsoft.com/office/drawing/2014/main" val="3887738072"/>
                    </a:ext>
                  </a:extLst>
                </a:gridCol>
                <a:gridCol w="1878682">
                  <a:extLst>
                    <a:ext uri="{9D8B030D-6E8A-4147-A177-3AD203B41FA5}">
                      <a16:colId xmlns:a16="http://schemas.microsoft.com/office/drawing/2014/main" val="1662279693"/>
                    </a:ext>
                  </a:extLst>
                </a:gridCol>
                <a:gridCol w="1134212">
                  <a:extLst>
                    <a:ext uri="{9D8B030D-6E8A-4147-A177-3AD203B41FA5}">
                      <a16:colId xmlns:a16="http://schemas.microsoft.com/office/drawing/2014/main" val="4114377789"/>
                    </a:ext>
                  </a:extLst>
                </a:gridCol>
              </a:tblGrid>
              <a:tr h="17384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 о бюджете 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Уточненная  роспись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Кассовое исполнение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83820"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 к:</a:t>
                      </a:r>
                      <a:endParaRPr lang="ru-RU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8071412"/>
                  </a:ext>
                </a:extLst>
              </a:tr>
              <a:tr h="3476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закону</a:t>
                      </a:r>
                      <a:endParaRPr lang="ru-RU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уточненной росписи</a:t>
                      </a:r>
                      <a:endParaRPr lang="ru-RU" sz="13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16229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16 880,5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16 858,0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16 403,1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97,3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314979422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2702512768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 marL="0" algn="l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Дотации, в том числе:</a:t>
                      </a: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710,1</a:t>
                      </a: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710,1</a:t>
                      </a: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702,5</a:t>
                      </a: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98,9</a:t>
                      </a: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98,9</a:t>
                      </a: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2489004554"/>
                  </a:ext>
                </a:extLst>
              </a:tr>
              <a:tr h="521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 бюджетной обеспеченности муниципальных районов (городских округов)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572,4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2543596809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1467360188"/>
                  </a:ext>
                </a:extLst>
              </a:tr>
              <a:tr h="4208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поддержку мер по обеспечению сбалансированности бюджетов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82,6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82,6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78097426"/>
                  </a:ext>
                </a:extLst>
              </a:tr>
              <a:tr h="2047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1111688118"/>
                  </a:ext>
                </a:extLst>
              </a:tr>
              <a:tr h="8692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поддержку мер по обеспечению сбалансированности бюджетов (в целях стимулирования муниципальных образований, принимающих меры по увеличению налогового потенциала)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1462002268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3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3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3405480989"/>
                  </a:ext>
                </a:extLst>
              </a:tr>
              <a:tr h="521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(гранты) местным бюджетам на цели поощрения муниципальных управленческих команд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2714938045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736681660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5 330,3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5 189,0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5 178,0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3896068369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31,6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30,8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31,5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4192842656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10 334,3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10 332,3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10 297,7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2667080887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61,2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62,8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1921682070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505,9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626,6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224,9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2152153901"/>
                  </a:ext>
                </a:extLst>
              </a:tr>
              <a:tr h="1738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в межбюджетных трансфертах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38" marR="60438" marT="0" marB="0" anchor="ctr"/>
                </a:tc>
                <a:extLst>
                  <a:ext uri="{0D108BD9-81ED-4DB2-BD59-A6C34878D82A}">
                    <a16:rowId xmlns:a16="http://schemas.microsoft.com/office/drawing/2014/main" val="12344271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935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40172"/>
            <a:ext cx="11239500" cy="846932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бюджетам </a:t>
            </a:r>
            <a: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zh-CN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</a:t>
            </a: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образований КБР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" name="组合 61">
            <a:extLst>
              <a:ext uri="{FF2B5EF4-FFF2-40B4-BE49-F238E27FC236}">
                <a16:creationId xmlns:a16="http://schemas.microsoft.com/office/drawing/2014/main" id="{58887CD2-DEBE-4620-A95A-5866B15DD96F}"/>
              </a:ext>
            </a:extLst>
          </p:cNvPr>
          <p:cNvGrpSpPr/>
          <p:nvPr/>
        </p:nvGrpSpPr>
        <p:grpSpPr>
          <a:xfrm>
            <a:off x="119179" y="1580772"/>
            <a:ext cx="10251959" cy="4797950"/>
            <a:chOff x="1067357" y="1171189"/>
            <a:chExt cx="7334264" cy="3256030"/>
          </a:xfrm>
        </p:grpSpPr>
        <p:sp>
          <p:nvSpPr>
            <p:cNvPr id="55" name="椭圆 31">
              <a:extLst>
                <a:ext uri="{FF2B5EF4-FFF2-40B4-BE49-F238E27FC236}">
                  <a16:creationId xmlns:a16="http://schemas.microsoft.com/office/drawing/2014/main" id="{6F24908F-0657-4191-8B1D-6020B30E361D}"/>
                </a:ext>
              </a:extLst>
            </p:cNvPr>
            <p:cNvSpPr/>
            <p:nvPr/>
          </p:nvSpPr>
          <p:spPr>
            <a:xfrm>
              <a:off x="1741796" y="1604512"/>
              <a:ext cx="1429907" cy="1429906"/>
            </a:xfrm>
            <a:prstGeom prst="ellipse">
              <a:avLst/>
            </a:prstGeom>
            <a:solidFill>
              <a:srgbClr val="92D050"/>
            </a:solidFill>
            <a:ln w="6350" cap="flat" cmpd="sng" algn="ctr">
              <a:noFill/>
              <a:prstDash val="solid"/>
              <a:miter lim="800000"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椭圆 32">
              <a:extLst>
                <a:ext uri="{FF2B5EF4-FFF2-40B4-BE49-F238E27FC236}">
                  <a16:creationId xmlns:a16="http://schemas.microsoft.com/office/drawing/2014/main" id="{09A149E3-9902-4A62-8D26-BA8B912BB291}"/>
                </a:ext>
              </a:extLst>
            </p:cNvPr>
            <p:cNvSpPr/>
            <p:nvPr/>
          </p:nvSpPr>
          <p:spPr>
            <a:xfrm>
              <a:off x="1067357" y="2580980"/>
              <a:ext cx="1141177" cy="1042959"/>
            </a:xfrm>
            <a:prstGeom prst="ellipse">
              <a:avLst/>
            </a:prstGeom>
            <a:solidFill>
              <a:srgbClr val="FFC000">
                <a:alpha val="90000"/>
              </a:srgbClr>
            </a:solidFill>
            <a:ln w="6350" cap="flat" cmpd="sng" algn="ctr">
              <a:noFill/>
              <a:prstDash val="solid"/>
              <a:miter lim="800000"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椭圆 33">
              <a:extLst>
                <a:ext uri="{FF2B5EF4-FFF2-40B4-BE49-F238E27FC236}">
                  <a16:creationId xmlns:a16="http://schemas.microsoft.com/office/drawing/2014/main" id="{6B642B78-AC5D-474E-B884-C32FF6ED804F}"/>
                </a:ext>
              </a:extLst>
            </p:cNvPr>
            <p:cNvSpPr/>
            <p:nvPr/>
          </p:nvSpPr>
          <p:spPr>
            <a:xfrm>
              <a:off x="3626803" y="2726255"/>
              <a:ext cx="1348412" cy="1284496"/>
            </a:xfrm>
            <a:prstGeom prst="ellipse">
              <a:avLst/>
            </a:prstGeom>
            <a:solidFill>
              <a:srgbClr val="294A5A">
                <a:alpha val="87000"/>
              </a:srgbClr>
            </a:solidFill>
            <a:ln w="6350" cap="flat" cmpd="sng" algn="ctr">
              <a:noFill/>
              <a:prstDash val="solid"/>
              <a:miter lim="800000"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同心圆 34">
              <a:extLst>
                <a:ext uri="{FF2B5EF4-FFF2-40B4-BE49-F238E27FC236}">
                  <a16:creationId xmlns:a16="http://schemas.microsoft.com/office/drawing/2014/main" id="{5B883E8B-1AD2-4B6F-9AF7-A4BC3CF37D92}"/>
                </a:ext>
              </a:extLst>
            </p:cNvPr>
            <p:cNvSpPr/>
            <p:nvPr/>
          </p:nvSpPr>
          <p:spPr>
            <a:xfrm>
              <a:off x="5639672" y="2432712"/>
              <a:ext cx="2761949" cy="748589"/>
            </a:xfrm>
            <a:prstGeom prst="donut">
              <a:avLst>
                <a:gd name="adj" fmla="val 5385"/>
              </a:avLst>
            </a:prstGeom>
            <a:solidFill>
              <a:srgbClr val="294A5A"/>
            </a:solidFill>
            <a:ln w="6350" cap="flat" cmpd="sng" algn="ctr">
              <a:noFill/>
              <a:prstDash val="solid"/>
              <a:miter lim="800000"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9" name="组合 35">
              <a:extLst>
                <a:ext uri="{FF2B5EF4-FFF2-40B4-BE49-F238E27FC236}">
                  <a16:creationId xmlns:a16="http://schemas.microsoft.com/office/drawing/2014/main" id="{C92E5399-BCD5-492A-9BBF-E94111FC6B95}"/>
                </a:ext>
              </a:extLst>
            </p:cNvPr>
            <p:cNvGrpSpPr/>
            <p:nvPr/>
          </p:nvGrpSpPr>
          <p:grpSpPr>
            <a:xfrm>
              <a:off x="3584674" y="1171189"/>
              <a:ext cx="2617239" cy="1555066"/>
              <a:chOff x="4773803" y="898038"/>
              <a:chExt cx="3489649" cy="2073420"/>
            </a:xfrm>
          </p:grpSpPr>
          <p:cxnSp>
            <p:nvCxnSpPr>
              <p:cNvPr id="83" name="直接连接符 36">
                <a:extLst>
                  <a:ext uri="{FF2B5EF4-FFF2-40B4-BE49-F238E27FC236}">
                    <a16:creationId xmlns:a16="http://schemas.microsoft.com/office/drawing/2014/main" id="{409E15EE-A48A-4E7C-820B-DD4058ADB7CB}"/>
                  </a:ext>
                </a:extLst>
              </p:cNvPr>
              <p:cNvCxnSpPr>
                <a:cxnSpLocks/>
                <a:stCxn id="57" idx="0"/>
              </p:cNvCxnSpPr>
              <p:nvPr/>
            </p:nvCxnSpPr>
            <p:spPr>
              <a:xfrm flipV="1">
                <a:off x="5728915" y="2188677"/>
                <a:ext cx="536715" cy="782781"/>
              </a:xfrm>
              <a:prstGeom prst="line">
                <a:avLst/>
              </a:prstGeom>
              <a:noFill/>
              <a:ln w="25400" cap="flat" cmpd="sng" algn="ctr">
                <a:solidFill>
                  <a:srgbClr val="294A5A"/>
                </a:solidFill>
                <a:prstDash val="solid"/>
                <a:miter lim="800000"/>
              </a:ln>
              <a:effectLst/>
            </p:spPr>
          </p:cxnSp>
          <p:sp>
            <p:nvSpPr>
              <p:cNvPr id="84" name="同心圆 37">
                <a:extLst>
                  <a:ext uri="{FF2B5EF4-FFF2-40B4-BE49-F238E27FC236}">
                    <a16:creationId xmlns:a16="http://schemas.microsoft.com/office/drawing/2014/main" id="{6E9E9E08-9E82-4D50-9666-03B4E51B576C}"/>
                  </a:ext>
                </a:extLst>
              </p:cNvPr>
              <p:cNvSpPr/>
              <p:nvPr/>
            </p:nvSpPr>
            <p:spPr>
              <a:xfrm>
                <a:off x="4773803" y="898038"/>
                <a:ext cx="3489649" cy="1327168"/>
              </a:xfrm>
              <a:prstGeom prst="donut">
                <a:avLst>
                  <a:gd name="adj" fmla="val 5385"/>
                </a:avLst>
              </a:pr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013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2" name="文本框 18">
              <a:extLst>
                <a:ext uri="{FF2B5EF4-FFF2-40B4-BE49-F238E27FC236}">
                  <a16:creationId xmlns:a16="http://schemas.microsoft.com/office/drawing/2014/main" id="{9AB62F60-8F6E-4668-98D6-A37925A9DC8C}"/>
                </a:ext>
              </a:extLst>
            </p:cNvPr>
            <p:cNvSpPr txBox="1"/>
            <p:nvPr/>
          </p:nvSpPr>
          <p:spPr>
            <a:xfrm>
              <a:off x="1167670" y="2602875"/>
              <a:ext cx="931772" cy="898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Иные МБТ </a:t>
              </a:r>
              <a:r>
                <a:rPr lang="ru-RU" altLang="zh-CN" sz="2000" kern="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224,9</a:t>
              </a:r>
              <a:r>
                <a:rPr kumimoji="0" lang="ru-RU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 </a:t>
              </a:r>
              <a:r>
                <a:rPr kumimoji="0" lang="ru-RU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млн рублей 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椭圆 45">
              <a:extLst>
                <a:ext uri="{FF2B5EF4-FFF2-40B4-BE49-F238E27FC236}">
                  <a16:creationId xmlns:a16="http://schemas.microsoft.com/office/drawing/2014/main" id="{B9F1CEF7-B40A-4573-BD89-8B30CE647C42}"/>
                </a:ext>
              </a:extLst>
            </p:cNvPr>
            <p:cNvSpPr/>
            <p:nvPr/>
          </p:nvSpPr>
          <p:spPr>
            <a:xfrm>
              <a:off x="1983537" y="2697319"/>
              <a:ext cx="1729900" cy="1729900"/>
            </a:xfrm>
            <a:prstGeom prst="ellipse">
              <a:avLst/>
            </a:prstGeom>
            <a:solidFill>
              <a:srgbClr val="0A97A6">
                <a:alpha val="85000"/>
              </a:srgbClr>
            </a:solidFill>
            <a:ln w="6350" cap="flat" cmpd="sng" algn="ctr">
              <a:noFill/>
              <a:prstDash val="solid"/>
              <a:miter lim="800000"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3" name="直接连接符 56">
              <a:extLst>
                <a:ext uri="{FF2B5EF4-FFF2-40B4-BE49-F238E27FC236}">
                  <a16:creationId xmlns:a16="http://schemas.microsoft.com/office/drawing/2014/main" id="{C2E40712-84EC-4B90-BD7E-D60D95E68BBC}"/>
                </a:ext>
              </a:extLst>
            </p:cNvPr>
            <p:cNvCxnSpPr>
              <a:cxnSpLocks/>
              <a:endCxn id="58" idx="2"/>
            </p:cNvCxnSpPr>
            <p:nvPr/>
          </p:nvCxnSpPr>
          <p:spPr>
            <a:xfrm flipV="1">
              <a:off x="4890013" y="2807007"/>
              <a:ext cx="749660" cy="244931"/>
            </a:xfrm>
            <a:prstGeom prst="line">
              <a:avLst/>
            </a:prstGeom>
            <a:noFill/>
            <a:ln w="25400" cap="flat" cmpd="sng" algn="ctr">
              <a:solidFill>
                <a:srgbClr val="294A5A"/>
              </a:solidFill>
              <a:prstDash val="solid"/>
              <a:miter lim="800000"/>
            </a:ln>
            <a:effectLst/>
          </p:spPr>
        </p:cxnSp>
        <p:sp>
          <p:nvSpPr>
            <p:cNvPr id="72" name="矩形 60">
              <a:extLst>
                <a:ext uri="{FF2B5EF4-FFF2-40B4-BE49-F238E27FC236}">
                  <a16:creationId xmlns:a16="http://schemas.microsoft.com/office/drawing/2014/main" id="{51C5187A-4976-4C46-9AAD-5EFB37BBF641}"/>
                </a:ext>
              </a:extLst>
            </p:cNvPr>
            <p:cNvSpPr/>
            <p:nvPr/>
          </p:nvSpPr>
          <p:spPr>
            <a:xfrm>
              <a:off x="1890804" y="2180125"/>
              <a:ext cx="1194845" cy="3151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zh-CN" sz="900" b="0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900" b="0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id="{AB433254-A9BB-4746-BE00-C0EBCD361BF5}"/>
              </a:ext>
            </a:extLst>
          </p:cNvPr>
          <p:cNvSpPr/>
          <p:nvPr/>
        </p:nvSpPr>
        <p:spPr>
          <a:xfrm>
            <a:off x="7661832" y="1343024"/>
            <a:ext cx="44384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предусмотрено                </a:t>
            </a:r>
            <a:r>
              <a:rPr lang="ru-RU" sz="24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16 858,0 млн </a:t>
            </a:r>
            <a:r>
              <a:rPr lang="ru-RU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кассовое исполнение -                </a:t>
            </a:r>
            <a:r>
              <a:rPr lang="ru-RU" sz="2400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16 403,1 млн </a:t>
            </a:r>
            <a:r>
              <a:rPr lang="ru-RU" sz="2400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dirty="0">
              <a:solidFill>
                <a:srgbClr val="FF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文本框 18">
            <a:extLst>
              <a:ext uri="{FF2B5EF4-FFF2-40B4-BE49-F238E27FC236}">
                <a16:creationId xmlns:a16="http://schemas.microsoft.com/office/drawing/2014/main" id="{E5F415C7-3E90-4537-B50D-DCCBB638D5BF}"/>
              </a:ext>
            </a:extLst>
          </p:cNvPr>
          <p:cNvSpPr txBox="1"/>
          <p:nvPr/>
        </p:nvSpPr>
        <p:spPr>
          <a:xfrm>
            <a:off x="1473043" y="4426611"/>
            <a:ext cx="2246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Субвенции </a:t>
            </a:r>
            <a:br>
              <a:rPr kumimoji="0" lang="ru-RU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</a:br>
            <a:r>
              <a:rPr kumimoji="0" lang="ru-RU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10 297,7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млн рублей 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7" name="文本框 18">
            <a:extLst>
              <a:ext uri="{FF2B5EF4-FFF2-40B4-BE49-F238E27FC236}">
                <a16:creationId xmlns:a16="http://schemas.microsoft.com/office/drawing/2014/main" id="{F7784C79-DEBC-4505-A143-9EE6B8F77E12}"/>
              </a:ext>
            </a:extLst>
          </p:cNvPr>
          <p:cNvSpPr txBox="1"/>
          <p:nvPr/>
        </p:nvSpPr>
        <p:spPr>
          <a:xfrm>
            <a:off x="1079492" y="2480388"/>
            <a:ext cx="1839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Субсидии          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5 178,0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млн рублей</a:t>
            </a:r>
            <a:r>
              <a:rPr kumimoji="0" lang="ru-RU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8" name="文本框 18">
            <a:extLst>
              <a:ext uri="{FF2B5EF4-FFF2-40B4-BE49-F238E27FC236}">
                <a16:creationId xmlns:a16="http://schemas.microsoft.com/office/drawing/2014/main" id="{BBBAF757-AEAF-4903-A689-B334AD20136B}"/>
              </a:ext>
            </a:extLst>
          </p:cNvPr>
          <p:cNvSpPr txBox="1"/>
          <p:nvPr/>
        </p:nvSpPr>
        <p:spPr>
          <a:xfrm>
            <a:off x="3637928" y="4133291"/>
            <a:ext cx="2002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702,5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млн рублей 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9" name="文本框 18">
            <a:extLst>
              <a:ext uri="{FF2B5EF4-FFF2-40B4-BE49-F238E27FC236}">
                <a16:creationId xmlns:a16="http://schemas.microsoft.com/office/drawing/2014/main" id="{7DC436D9-0A7B-422C-AD8C-F98325B602F7}"/>
              </a:ext>
            </a:extLst>
          </p:cNvPr>
          <p:cNvSpPr txBox="1"/>
          <p:nvPr/>
        </p:nvSpPr>
        <p:spPr>
          <a:xfrm>
            <a:off x="3878206" y="1652424"/>
            <a:ext cx="3168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572,4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выравнивание бюджетной обеспеченности муниципальных районов (городских округов)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文本框 18">
            <a:extLst>
              <a:ext uri="{FF2B5EF4-FFF2-40B4-BE49-F238E27FC236}">
                <a16:creationId xmlns:a16="http://schemas.microsoft.com/office/drawing/2014/main" id="{242C3606-9ABB-46CC-BDD3-977DEA3A16F0}"/>
              </a:ext>
            </a:extLst>
          </p:cNvPr>
          <p:cNvSpPr txBox="1"/>
          <p:nvPr/>
        </p:nvSpPr>
        <p:spPr>
          <a:xfrm>
            <a:off x="6768133" y="3467810"/>
            <a:ext cx="33984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82,6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на поддержку мер по обеспечению сбалансированности бюджетов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Двойные фигурные скобки 4"/>
          <p:cNvSpPr/>
          <p:nvPr/>
        </p:nvSpPr>
        <p:spPr>
          <a:xfrm>
            <a:off x="7924800" y="1343024"/>
            <a:ext cx="3924300" cy="1704493"/>
          </a:xfrm>
          <a:prstGeom prst="bracePair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02F07B-D229-4319-83A6-DDFCBA1DD35F}"/>
              </a:ext>
            </a:extLst>
          </p:cNvPr>
          <p:cNvSpPr txBox="1"/>
          <p:nvPr/>
        </p:nvSpPr>
        <p:spPr>
          <a:xfrm>
            <a:off x="6276682" y="5013885"/>
            <a:ext cx="5647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местных бюджетов от диф.нормативов отчислений от налога по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180,6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местных бюджетов от единого норматива отчислений от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НДФЛ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2 235,4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264748" y="179598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58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3"/>
          <p:cNvSpPr txBox="1"/>
          <p:nvPr/>
        </p:nvSpPr>
        <p:spPr>
          <a:xfrm>
            <a:off x="1055661" y="29808"/>
            <a:ext cx="102414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</a:pPr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Финансирование расходов капитального характера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435858" y="99929"/>
            <a:ext cx="1644344" cy="721762"/>
          </a:xfrm>
          <a:prstGeom prst="rect">
            <a:avLst/>
          </a:prstGeom>
        </p:spPr>
      </p:pic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218554754"/>
              </p:ext>
            </p:extLst>
          </p:nvPr>
        </p:nvGraphicFramePr>
        <p:xfrm>
          <a:off x="887103" y="1378424"/>
          <a:ext cx="10617959" cy="5343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Выноска со стрелкой вниз 3"/>
          <p:cNvSpPr/>
          <p:nvPr/>
        </p:nvSpPr>
        <p:spPr>
          <a:xfrm>
            <a:off x="3234520" y="532262"/>
            <a:ext cx="5773002" cy="818866"/>
          </a:xfrm>
          <a:prstGeom prst="downArrowCallou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75295" y="49737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6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6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422,8 млн </a:t>
            </a:r>
            <a:r>
              <a:rPr lang="ru-RU" sz="1600" b="1" dirty="0" smtClean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algn="ctr"/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них:</a:t>
            </a:r>
            <a:endParaRPr lang="ru-RU" sz="16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0436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" y="128693"/>
            <a:ext cx="12027213" cy="79586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основных параметров </a:t>
            </a:r>
            <a: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республиканского бюджета КБР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8597784"/>
              </p:ext>
            </p:extLst>
          </p:nvPr>
        </p:nvGraphicFramePr>
        <p:xfrm>
          <a:off x="218644" y="1219200"/>
          <a:ext cx="11805033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424428" y="121519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8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960E1F5F-B585-4A43-AEE9-C9170A0C1A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4578014"/>
              </p:ext>
            </p:extLst>
          </p:nvPr>
        </p:nvGraphicFramePr>
        <p:xfrm>
          <a:off x="108102" y="1042937"/>
          <a:ext cx="11948922" cy="6220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70235" y="136477"/>
            <a:ext cx="1644344" cy="721762"/>
          </a:xfrm>
          <a:prstGeom prst="rect">
            <a:avLst/>
          </a:prstGeom>
        </p:spPr>
      </p:pic>
      <p:sp>
        <p:nvSpPr>
          <p:cNvPr id="2" name="Блок-схема: альтернативный процесс 1"/>
          <p:cNvSpPr/>
          <p:nvPr/>
        </p:nvSpPr>
        <p:spPr>
          <a:xfrm>
            <a:off x="2169459" y="4733365"/>
            <a:ext cx="7960659" cy="1640541"/>
          </a:xfrm>
          <a:prstGeom prst="flowChartAlternateProcess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выплаты участникам специальной военной операции и членам их семей </a:t>
            </a:r>
            <a:r>
              <a:rPr lang="ru-RU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637,5 млн рублей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Указы Главы КБР от 24.09.2022 г. № 92-УГ, от 26.10.2023 г. № 105-УГ и иные решения)</a:t>
            </a:r>
          </a:p>
        </p:txBody>
      </p:sp>
    </p:spTree>
    <p:extLst>
      <p:ext uri="{BB962C8B-B14F-4D97-AF65-F5344CB8AC3E}">
        <p14:creationId xmlns:p14="http://schemas.microsoft.com/office/powerpoint/2010/main" val="3771841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03" r="904" b="1"/>
          <a:stretch/>
        </p:blipFill>
        <p:spPr>
          <a:xfrm>
            <a:off x="0" y="969908"/>
            <a:ext cx="5209953" cy="3553907"/>
          </a:xfrm>
          <a:prstGeom prst="rect">
            <a:avLst/>
          </a:prstGeom>
        </p:spPr>
      </p:pic>
      <p:sp>
        <p:nvSpPr>
          <p:cNvPr id="24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4421715" y="3317358"/>
            <a:ext cx="2349795" cy="2402959"/>
          </a:xfrm>
          <a:prstGeom prst="ellipse">
            <a:avLst/>
          </a:prstGeom>
          <a:solidFill>
            <a:schemeClr val="accent3">
              <a:lumMod val="75000"/>
              <a:alpha val="8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zh-CN" sz="1200" kern="0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zh-CN" sz="1200" kern="0" dirty="0" smtClean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2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Производительность </a:t>
            </a:r>
            <a:r>
              <a:rPr lang="ru-RU" altLang="zh-CN" sz="12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труда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2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0,5 млн рублей</a:t>
            </a:r>
            <a:endParaRPr lang="zh-CN" altLang="en-US" sz="12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547854" y="4655757"/>
            <a:ext cx="1903350" cy="1980386"/>
          </a:xfrm>
          <a:prstGeom prst="ellipse">
            <a:avLst/>
          </a:prstGeom>
          <a:solidFill>
            <a:srgbClr val="0A97A6">
              <a:alpha val="85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Экология </a:t>
            </a:r>
            <a:endParaRPr lang="ru-RU" altLang="zh-CN" sz="14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110,1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млн рублей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kern="0" dirty="0">
              <a:solidFill>
                <a:schemeClr val="accent5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2004009" y="4216958"/>
            <a:ext cx="1781519" cy="1742511"/>
          </a:xfrm>
          <a:prstGeom prst="ellipse">
            <a:avLst/>
          </a:prstGeom>
          <a:solidFill>
            <a:schemeClr val="bg2">
              <a:lumMod val="90000"/>
              <a:alpha val="8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noProof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Культура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noProof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169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noProof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млн рублей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5317388" y="2269178"/>
            <a:ext cx="2270938" cy="2224048"/>
          </a:xfrm>
          <a:prstGeom prst="ellipse">
            <a:avLst/>
          </a:prstGeom>
          <a:solidFill>
            <a:srgbClr val="008000">
              <a:alpha val="85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2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Малое и среднее предпринимательство и поддержка </a:t>
            </a:r>
            <a:r>
              <a:rPr lang="ru-RU" altLang="zh-CN" sz="12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индивидуальной предпринимательской инициативы 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2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210,9 млн рублей</a:t>
            </a:r>
            <a:endParaRPr lang="zh-CN" altLang="en-US" sz="12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6315509" y="4135434"/>
            <a:ext cx="2085975" cy="1981200"/>
          </a:xfrm>
          <a:prstGeom prst="ellipse">
            <a:avLst/>
          </a:prstGeom>
          <a:solidFill>
            <a:schemeClr val="accent6">
              <a:lumMod val="75000"/>
              <a:alpha val="8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Туризм и индустрия </a:t>
            </a: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гостеприимства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395,9 млн рублей</a:t>
            </a:r>
            <a:endParaRPr lang="zh-CN" altLang="en-US" sz="14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8354304" y="4434104"/>
            <a:ext cx="1952969" cy="2009211"/>
          </a:xfrm>
          <a:prstGeom prst="ellipse">
            <a:avLst/>
          </a:prstGeom>
          <a:solidFill>
            <a:schemeClr val="accent2">
              <a:lumMod val="50000"/>
              <a:alpha val="8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Международная кооперация и экспорт</a:t>
            </a:r>
            <a:endParaRPr lang="ru-RU" altLang="zh-CN" sz="14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665 </a:t>
            </a:r>
            <a:r>
              <a:rPr lang="ru-RU" altLang="zh-CN" sz="14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млн рублей</a:t>
            </a:r>
            <a:endParaRPr lang="zh-CN" altLang="en-US" sz="14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297712" y="77417"/>
            <a:ext cx="11813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республиканского бюджета КБР на реализацию </a:t>
            </a:r>
            <a:endParaRPr lang="ru-RU" sz="24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национальных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проектов за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2023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20119" y="1836411"/>
            <a:ext cx="11811230" cy="5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26512" y="220093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71531" y="119998"/>
            <a:ext cx="1644344" cy="721762"/>
          </a:xfrm>
          <a:prstGeom prst="rect">
            <a:avLst/>
          </a:prstGeom>
        </p:spPr>
      </p:pic>
      <p:sp>
        <p:nvSpPr>
          <p:cNvPr id="18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3305347" y="4665958"/>
            <a:ext cx="2046003" cy="2034141"/>
          </a:xfrm>
          <a:prstGeom prst="ellipse">
            <a:avLst/>
          </a:prstGeom>
          <a:solidFill>
            <a:srgbClr val="92D050">
              <a:alpha val="85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Жилье и городская среда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sz="1400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896,1 млн рублей</a:t>
            </a:r>
            <a:endParaRPr lang="zh-CN" altLang="en-US" sz="14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9594743" y="954770"/>
            <a:ext cx="2418084" cy="2549108"/>
          </a:xfrm>
          <a:prstGeom prst="ellipse">
            <a:avLst/>
          </a:prstGeom>
          <a:solidFill>
            <a:schemeClr val="accent5">
              <a:lumMod val="60000"/>
              <a:lumOff val="40000"/>
              <a:alpha val="8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kern="0" noProof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Образование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kern="0" noProof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4 396,7 млн рублей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9125175" y="2591606"/>
            <a:ext cx="2343494" cy="2444897"/>
          </a:xfrm>
          <a:prstGeom prst="ellipse">
            <a:avLst/>
          </a:prstGeom>
          <a:solidFill>
            <a:schemeClr val="accent2">
              <a:lumMod val="75000"/>
              <a:alpha val="85000"/>
            </a:scheme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«Безопасные и качественные автомобильные дороги</a:t>
            </a:r>
            <a:r>
              <a:rPr lang="ru-RU" altLang="zh-CN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2 213,3 млн рублей</a:t>
            </a:r>
            <a:endParaRPr lang="zh-CN" altLang="en-US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7638485" y="1020726"/>
            <a:ext cx="2281692" cy="2167048"/>
          </a:xfrm>
          <a:prstGeom prst="ellipse">
            <a:avLst/>
          </a:prstGeom>
          <a:solidFill>
            <a:srgbClr val="FFC000">
              <a:alpha val="85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500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Здравоохранение </a:t>
            </a:r>
            <a:endParaRPr lang="ru-RU" altLang="zh-CN" sz="1500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1 338,2 млн рублей</a:t>
            </a:r>
            <a:endParaRPr lang="zh-CN" altLang="en-US" kern="0" dirty="0">
              <a:solidFill>
                <a:schemeClr val="bg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椭圆 45">
            <a:extLst>
              <a:ext uri="{FF2B5EF4-FFF2-40B4-BE49-F238E27FC236}">
                <a16:creationId xmlns:a16="http://schemas.microsoft.com/office/drawing/2014/main" id="{B9F1CEF7-B40A-4573-BD89-8B30CE647C42}"/>
              </a:ext>
            </a:extLst>
          </p:cNvPr>
          <p:cNvSpPr/>
          <p:nvPr/>
        </p:nvSpPr>
        <p:spPr>
          <a:xfrm>
            <a:off x="7262509" y="2587045"/>
            <a:ext cx="2240934" cy="2255653"/>
          </a:xfrm>
          <a:prstGeom prst="ellipse">
            <a:avLst/>
          </a:prstGeom>
          <a:solidFill>
            <a:srgbClr val="0A97A6">
              <a:alpha val="85000"/>
            </a:srgbClr>
          </a:solidFill>
          <a:ln w="6350" cap="flat" cmpd="sng" algn="ctr">
            <a:noFill/>
            <a:prstDash val="solid"/>
            <a:miter lim="800000"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Демография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zh-CN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 </a:t>
            </a:r>
            <a:r>
              <a:rPr lang="ru-RU" altLang="zh-CN" kern="0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866,5 </a:t>
            </a:r>
            <a:r>
              <a:rPr lang="ru-RU" altLang="zh-CN" kern="0" dirty="0">
                <a:solidFill>
                  <a:schemeClr val="bg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млн рублей</a:t>
            </a:r>
          </a:p>
        </p:txBody>
      </p:sp>
    </p:spTree>
    <p:extLst>
      <p:ext uri="{BB962C8B-B14F-4D97-AF65-F5344CB8AC3E}">
        <p14:creationId xmlns:p14="http://schemas.microsoft.com/office/powerpoint/2010/main" val="107408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3"/>
          <p:cNvSpPr txBox="1"/>
          <p:nvPr/>
        </p:nvSpPr>
        <p:spPr>
          <a:xfrm>
            <a:off x="0" y="122830"/>
            <a:ext cx="1178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Государственный долг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КБР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20119" y="1836411"/>
            <a:ext cx="11811230" cy="5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67227325"/>
              </p:ext>
            </p:extLst>
          </p:nvPr>
        </p:nvGraphicFramePr>
        <p:xfrm>
          <a:off x="-172978" y="648268"/>
          <a:ext cx="7670042" cy="620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ая выноска 5"/>
          <p:cNvSpPr/>
          <p:nvPr/>
        </p:nvSpPr>
        <p:spPr>
          <a:xfrm>
            <a:off x="106326" y="1052623"/>
            <a:ext cx="1158948" cy="1105786"/>
          </a:xfrm>
          <a:prstGeom prst="wedgeRectCallout">
            <a:avLst>
              <a:gd name="adj1" fmla="val 144388"/>
              <a:gd name="adj2" fmla="val 163462"/>
            </a:avLst>
          </a:prstGeom>
          <a:solidFill>
            <a:schemeClr val="accent1">
              <a:alpha val="50000"/>
            </a:schemeClr>
          </a:solidFill>
          <a:ln>
            <a:solidFill>
              <a:srgbClr val="FF66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коммерческие </a:t>
            </a:r>
            <a:r>
              <a:rPr lang="ru-RU" sz="11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заимствования отсутствуют</a:t>
            </a:r>
            <a:endParaRPr lang="ru-RU" sz="11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72112710"/>
              </p:ext>
            </p:extLst>
          </p:nvPr>
        </p:nvGraphicFramePr>
        <p:xfrm>
          <a:off x="7176976" y="797443"/>
          <a:ext cx="5015023" cy="5330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ая выноска 10"/>
          <p:cNvSpPr/>
          <p:nvPr/>
        </p:nvSpPr>
        <p:spPr>
          <a:xfrm>
            <a:off x="10836322" y="1746914"/>
            <a:ext cx="1214651" cy="1119116"/>
          </a:xfrm>
          <a:prstGeom prst="wedgeRectCallout">
            <a:avLst>
              <a:gd name="adj1" fmla="val -55664"/>
              <a:gd name="adj2" fmla="val 107622"/>
            </a:avLst>
          </a:prstGeom>
          <a:solidFill>
            <a:schemeClr val="accent1">
              <a:alpha val="50000"/>
            </a:schemeClr>
          </a:solidFill>
          <a:ln>
            <a:solidFill>
              <a:srgbClr val="FF66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 нормативе 54%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5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0216" y="1454592"/>
            <a:ext cx="9410537" cy="1085408"/>
          </a:xfrm>
        </p:spPr>
        <p:txBody>
          <a:bodyPr/>
          <a:lstStyle/>
          <a:p>
            <a:pPr algn="ctr"/>
            <a:r>
              <a:rPr lang="ru-RU" altLang="zh-CN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6753" y="2804160"/>
            <a:ext cx="9144000" cy="963028"/>
          </a:xfrm>
        </p:spPr>
        <p:txBody>
          <a:bodyPr/>
          <a:lstStyle/>
          <a:p>
            <a:pPr algn="ctr"/>
            <a: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ПРОЕКТУ ЗАКОНА КБР </a:t>
            </a:r>
            <a:b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ИСПОЛНЕНИИ РЕСПУБЛИКАНСКОГО БЮДЖЕТА КБР ЗА </a:t>
            </a:r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ГОД»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424428" y="121519"/>
            <a:ext cx="1644344" cy="721762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84673" y="6136640"/>
            <a:ext cx="9144000" cy="72136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Нальчик</a:t>
            </a:r>
          </a:p>
          <a:p>
            <a:pPr algn="ctr"/>
            <a:r>
              <a:rPr lang="ru-RU" altLang="zh-CN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zh-CN" altLang="en-US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718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3568"/>
            <a:ext cx="10844106" cy="682752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республиканского бюджета КБР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00075"/>
              </p:ext>
            </p:extLst>
          </p:nvPr>
        </p:nvGraphicFramePr>
        <p:xfrm>
          <a:off x="596132" y="1270692"/>
          <a:ext cx="11227273" cy="4771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3"/>
          <p:cNvSpPr txBox="1"/>
          <p:nvPr/>
        </p:nvSpPr>
        <p:spPr>
          <a:xfrm>
            <a:off x="9938479" y="1006566"/>
            <a:ext cx="22535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  <a:endParaRPr lang="zh-CN" altLang="en-US" sz="16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8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391" y="0"/>
            <a:ext cx="10827729" cy="1320800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республиканского бюджета КБР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52968516"/>
              </p:ext>
            </p:extLst>
          </p:nvPr>
        </p:nvGraphicFramePr>
        <p:xfrm>
          <a:off x="5889643" y="1505538"/>
          <a:ext cx="6202273" cy="3448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121897" y="780427"/>
            <a:ext cx="59312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уровнем 2022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возросло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6,5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%%, или на 941,4 млн рублей в основном за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счет увеличения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45910047"/>
              </p:ext>
            </p:extLst>
          </p:nvPr>
        </p:nvGraphicFramePr>
        <p:xfrm>
          <a:off x="0" y="-1023582"/>
          <a:ext cx="8093122" cy="7786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1942110" y="2097922"/>
            <a:ext cx="1375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15 353,7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 рублей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  <p:sp>
        <p:nvSpPr>
          <p:cNvPr id="3" name="Выноска со стрелкой вниз 2"/>
          <p:cNvSpPr/>
          <p:nvPr/>
        </p:nvSpPr>
        <p:spPr>
          <a:xfrm>
            <a:off x="6114197" y="4995081"/>
            <a:ext cx="5854890" cy="1862919"/>
          </a:xfrm>
          <a:prstGeom prst="downArrowCallou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66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изменения на федеральном уровне порядка распределения в бюджеты субъектов РФ снизились поступления доходов от акцизов на крепкую алкогольную продукцию в целом на 635,1 млн рублей, или на 39,0%, а также  поступления налогов  на имущество на 48,1 млн рублей, или на 2,3% в результате пересмотра кадастровой стоимости имущества и уточнения собственниками имущества налоговых обязательств.</a:t>
            </a:r>
          </a:p>
        </p:txBody>
      </p:sp>
    </p:spTree>
    <p:extLst>
      <p:ext uri="{BB962C8B-B14F-4D97-AF65-F5344CB8AC3E}">
        <p14:creationId xmlns:p14="http://schemas.microsoft.com/office/powerpoint/2010/main" val="247066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7462"/>
            <a:ext cx="10827729" cy="1320800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республиканского бюджета КБР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5480107"/>
              </p:ext>
            </p:extLst>
          </p:nvPr>
        </p:nvGraphicFramePr>
        <p:xfrm>
          <a:off x="114760" y="779352"/>
          <a:ext cx="7214088" cy="5938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816233599"/>
              </p:ext>
            </p:extLst>
          </p:nvPr>
        </p:nvGraphicFramePr>
        <p:xfrm>
          <a:off x="7219666" y="1405719"/>
          <a:ext cx="4872250" cy="4981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6900530" y="832514"/>
            <a:ext cx="53961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2022 годом поступление неналоговых доходов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возросло на 43%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счет:</a:t>
            </a:r>
            <a:endParaRPr lang="zh-CN" altLang="en-US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5404" y="3180083"/>
            <a:ext cx="13751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2 548,2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млн рублей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442170" y="138654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629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7654"/>
            <a:ext cx="10827729" cy="572814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49117" y="1997586"/>
            <a:ext cx="3280117" cy="244029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66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45 192,6 млн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239596" y="952465"/>
            <a:ext cx="3089433" cy="857006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19 129,0 млн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24232" y="921037"/>
            <a:ext cx="3089433" cy="85661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22 118,3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7334" y="2328120"/>
            <a:ext cx="3268411" cy="984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1 330,2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215039" y="2320100"/>
            <a:ext cx="3268411" cy="98540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ИМБТ 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1 877,9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267462" y="4007916"/>
            <a:ext cx="3268412" cy="1935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от государственных  организаций (Фонд развития ЖКХ, Фонд развития территорий)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15,5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408976" y="4941479"/>
            <a:ext cx="3250953" cy="145914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остатков субсидий, субвенций и иных межбюджетных трансфертов, имеющих целевое назначение, прошлых лет–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30,7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332988" y="111359"/>
            <a:ext cx="1644344" cy="721762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824454" y="3762104"/>
            <a:ext cx="3089433" cy="2403565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возврата бюджетами бюджетной системы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остатков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субсидий, субвенций и иных межбюджетных трансфертов, имеющих целевое назначение, прошлых лет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43,0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</p:spTree>
    <p:extLst>
      <p:ext uri="{BB962C8B-B14F-4D97-AF65-F5344CB8AC3E}">
        <p14:creationId xmlns:p14="http://schemas.microsoft.com/office/powerpoint/2010/main" val="9055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135" y="117741"/>
            <a:ext cx="10827729" cy="605052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3917" y="770231"/>
            <a:ext cx="5634223" cy="303657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 19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129,0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88358" y="2786029"/>
            <a:ext cx="5774212" cy="316165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22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118,3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95999" y="779318"/>
            <a:ext cx="5825925" cy="33185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1 330,2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рублей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86188" y="2771487"/>
            <a:ext cx="5693528" cy="320153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ИМБТ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1 877,9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4480" y="1155484"/>
            <a:ext cx="57730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выравнивание бюджетной обеспеченности субъектов РФ –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18 047,8 млн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рублей</a:t>
            </a:r>
            <a:endParaRPr lang="ru-RU" sz="12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частичную компенсацию дополнительных расходов на повышение оплаты труда работников бюджетной сферы и иные цели –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952,4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 рублей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ные дотации -  128,8 млн рублей </a:t>
            </a:r>
            <a:endParaRPr lang="ru-RU" sz="1200" dirty="0"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68214" y="3086893"/>
            <a:ext cx="585074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новых мест в общеобразовательных организациях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- 3 504,3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 рублей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выплату региональных социальных доплат к пенсии –     </a:t>
            </a:r>
            <a:b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3 086,3 млн рублей млн рублей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ежемесячных выплат на детей в возрасте от трех до семи лет включительно – 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3 046,3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 рублей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субсидии бюджетам субъектов Российской Федерации на реализацию мероприятий по модернизации школьных систем образования 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1 660,5 млн рублей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x-none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ежемесячной денежной выплаты, назначаемой в случае рождения третьего ребенка или последующих детей до достижения ребенком возраста трех лет – 1 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389,8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млн рублей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субсидии на стимулирование развития приоритетных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подотраслей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агропромышленного комплекса и развитие малых форм хозяйствования 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1 158,4 млн рублей</a:t>
            </a:r>
            <a:endParaRPr lang="en-US" sz="1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субсидии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софинансирование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капитальных вложений в объекты государственной (муниципальной) собственности в рамках реализации мероприятий по социально-экономическому развитию субъектов Российской Федерации, входящих в состав Северо-Кавказского федерального округа 777,5 млн рублей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84978" y="1101718"/>
            <a:ext cx="59277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субвенции на оплату жилищно-коммунальных услуг отдельным категориям граждан – 424,5 млн рублей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субвенции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оказание отдельным категориям граждан социальной услуги по обеспечению лекарственными препаратами для медицинского применения по рецептам на лекарственные препараты, медицинскими изделиями по рецептам на медицинские изделия, а также специализированными продуктами лечебного питания для детей-инвалидов </a:t>
            </a:r>
            <a:r>
              <a:rPr lang="en-US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157,8 млн рублей</a:t>
            </a:r>
            <a:endParaRPr lang="en-US" sz="1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осуществление отдельных полномочий в области водных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отношений – 155,9 млн рублей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6188" y="3164681"/>
            <a:ext cx="5693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производителям зерновых культур части затрат на производство и реализацию зерновых культур – 496,2 млн рублей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ежемесячное денежное вознаграждение за классное руководство педагогическим работникам государственных и муниципальных общеобразовательных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организаций – 425,2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 рублей</a:t>
            </a:r>
          </a:p>
          <a:p>
            <a:pPr marL="342900" indent="-342900" algn="just">
              <a:buFont typeface="Symbol" panose="05050102010706020507" pitchFamily="18" charset="2"/>
              <a:buChar char="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финансирование дорожной деятельности в отношении автомобильных дорог общего пользования регионального или межмуниципального, местного значения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177,1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 рублей 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инфраструктуры дорожного хозяйства – 150,0 млн рублей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передаваемые бюджетам субъектов Российской Федерации, за счет средств резервного фонда Правительства Российской Федерации – 122,7 млн рублей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412534" y="0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689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24287"/>
            <a:ext cx="10844106" cy="1550081"/>
          </a:xfrm>
        </p:spPr>
        <p:txBody>
          <a:bodyPr>
            <a:normAutofit/>
          </a:bodyPr>
          <a:lstStyle/>
          <a:p>
            <a:pPr algn="ctr"/>
            <a:r>
              <a:rPr lang="ru-RU" altLang="zh-CN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расходов республиканского бюджета КБР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6145529"/>
              </p:ext>
            </p:extLst>
          </p:nvPr>
        </p:nvGraphicFramePr>
        <p:xfrm>
          <a:off x="266330" y="710214"/>
          <a:ext cx="11734097" cy="5939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3"/>
          <p:cNvSpPr txBox="1"/>
          <p:nvPr/>
        </p:nvSpPr>
        <p:spPr>
          <a:xfrm>
            <a:off x="10275364" y="779553"/>
            <a:ext cx="2253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млн рублей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52"/>
          <a:stretch/>
        </p:blipFill>
        <p:spPr>
          <a:xfrm>
            <a:off x="10284861" y="132348"/>
            <a:ext cx="1644344" cy="72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3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3"/>
          <p:cNvSpPr txBox="1"/>
          <p:nvPr/>
        </p:nvSpPr>
        <p:spPr>
          <a:xfrm>
            <a:off x="207129" y="0"/>
            <a:ext cx="11782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Расходы на 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реализацию 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государственных программ КБР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20119" y="1836411"/>
            <a:ext cx="11811230" cy="5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文本框 3"/>
          <p:cNvSpPr txBox="1"/>
          <p:nvPr/>
        </p:nvSpPr>
        <p:spPr>
          <a:xfrm>
            <a:off x="10557422" y="209235"/>
            <a:ext cx="1634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zh-CN" sz="1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(тыс. рублей)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04841"/>
              </p:ext>
            </p:extLst>
          </p:nvPr>
        </p:nvGraphicFramePr>
        <p:xfrm>
          <a:off x="140181" y="484488"/>
          <a:ext cx="11851105" cy="6174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79865">
                  <a:extLst>
                    <a:ext uri="{9D8B030D-6E8A-4147-A177-3AD203B41FA5}">
                      <a16:colId xmlns:a16="http://schemas.microsoft.com/office/drawing/2014/main" val="2122222948"/>
                    </a:ext>
                  </a:extLst>
                </a:gridCol>
                <a:gridCol w="994704">
                  <a:extLst>
                    <a:ext uri="{9D8B030D-6E8A-4147-A177-3AD203B41FA5}">
                      <a16:colId xmlns:a16="http://schemas.microsoft.com/office/drawing/2014/main" val="3826476055"/>
                    </a:ext>
                  </a:extLst>
                </a:gridCol>
                <a:gridCol w="1263315">
                  <a:extLst>
                    <a:ext uri="{9D8B030D-6E8A-4147-A177-3AD203B41FA5}">
                      <a16:colId xmlns:a16="http://schemas.microsoft.com/office/drawing/2014/main" val="3837843801"/>
                    </a:ext>
                  </a:extLst>
                </a:gridCol>
                <a:gridCol w="1155032">
                  <a:extLst>
                    <a:ext uri="{9D8B030D-6E8A-4147-A177-3AD203B41FA5}">
                      <a16:colId xmlns:a16="http://schemas.microsoft.com/office/drawing/2014/main" val="3016387602"/>
                    </a:ext>
                  </a:extLst>
                </a:gridCol>
                <a:gridCol w="1335505">
                  <a:extLst>
                    <a:ext uri="{9D8B030D-6E8A-4147-A177-3AD203B41FA5}">
                      <a16:colId xmlns:a16="http://schemas.microsoft.com/office/drawing/2014/main" val="475736410"/>
                    </a:ext>
                  </a:extLst>
                </a:gridCol>
                <a:gridCol w="1022684">
                  <a:extLst>
                    <a:ext uri="{9D8B030D-6E8A-4147-A177-3AD203B41FA5}">
                      <a16:colId xmlns:a16="http://schemas.microsoft.com/office/drawing/2014/main" val="1773678618"/>
                    </a:ext>
                  </a:extLst>
                </a:gridCol>
              </a:tblGrid>
              <a:tr h="379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Перв. </a:t>
                      </a:r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утв.</a:t>
                      </a:r>
                      <a:r>
                        <a:rPr lang="ru-RU" sz="1000" b="1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2023 </a:t>
                      </a:r>
                      <a:endParaRPr lang="ru-RU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 план (роспись)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2023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к первонач. утв. </a:t>
                      </a:r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плану</a:t>
                      </a: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к уточн. плану,%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4026819"/>
                  </a:ext>
                </a:extLst>
              </a:tr>
              <a:tr h="107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по ГП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57 182 050,2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61 988 453,8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60 562 414,5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105,9%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4207685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здравоохранения в Кабардино-Балкарской Республике"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9 275 890,8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9 899 550,2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9 878 786,5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106,5%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4382155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образования в Кабардино-Балкарской Республике"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16 804 951,4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18 364 239,9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18 232 673,2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108,5%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68193577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"Социальная поддержка населения Кабардино-Балкарской Республики"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14 418 249,5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14 136 175,6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13 912 444,4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96,5%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98,4%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775888"/>
                  </a:ext>
                </a:extLst>
              </a:tr>
              <a:tr h="1829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"Доступная среда в Кабардино-Балкарской Республике"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25 356,0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25 263,3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25 036,3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06694303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"Обеспечение жильем и коммунальными услугами населения Кабардино-Балкарской Республики"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1 590 607,5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1 863 483,1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1 854 838,4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116,6%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55544050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"Содействие занятости населения Кабардино-Балкарской Республики"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489 933,2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434 176,2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416 029,9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7561963"/>
                  </a:ext>
                </a:extLst>
              </a:tr>
              <a:tr h="2822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"Профилактика правонарушений и укрепление общественного порядка и общественной безопасности в Кабардино-Балкарской Республике"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5 815,8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5 815,8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5 215,4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89,7%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3758449"/>
                  </a:ext>
                </a:extLst>
              </a:tr>
              <a:tr h="3607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"Защита населения и территории Кабардино-Балкарской Республики от чрезвычайных ситуаций природного и техногенного характера, обеспечение пожарной безопасности и безопасности людей на водных объектах"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368 841,3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398 866,2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385 946,5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104,6%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0528892"/>
                  </a:ext>
                </a:extLst>
              </a:tr>
              <a:tr h="107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"Культура Кабардино-Балкарии"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1 362 848,1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1 496 936,8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1 482 993,2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108,8%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52307024"/>
                  </a:ext>
                </a:extLst>
              </a:tr>
              <a:tr h="2822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"Охрана окружающей среды, воспроизводство и использование природных ресурсов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348 773,6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481 834,5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466 254,1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133,7%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0358002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физической культуры и спорта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760 321,2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718 461,5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708 056,5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93,1%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98,6%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41860689"/>
                  </a:ext>
                </a:extLst>
              </a:tr>
              <a:tr h="107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"Экономическое развитие и инновационная экономика"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1 388 517,9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1 496 175,1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1 489 223,6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107,3%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8760842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промышленности и торговли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114 887,1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119 319,9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118 638,7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103,3%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71791425"/>
                  </a:ext>
                </a:extLst>
              </a:tr>
              <a:tr h="107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"Информационное общество"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479 326,0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481 964,5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466 467,3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97,3%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88084412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транспортной системы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4 123 434,9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5 634 398,0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4 717 110,5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8962608"/>
                  </a:ext>
                </a:extLst>
              </a:tr>
              <a:tr h="2822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сельского хозяйства и регулирование рынков сельскохозяйственной продукции, сырья и продовольствия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3 029 413,9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3 479 271,8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3 474 254,8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114,7%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82381607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лесного хозяйства в Кабардино-Балкарской Республике"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140 224,8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140 948,8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140 930,2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100,5%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2029938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"Энергоэффективность и развитие энергетики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70 907,9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61 328,8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58 821,2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0996559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"Управление государственным имуществом Кабардино-Балкарской Республики"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76 308,0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132 015,0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130 349,3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170,8%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6169128"/>
                  </a:ext>
                </a:extLst>
              </a:tr>
              <a:tr h="2822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"Управление государственными финансами, государственным долгом и межбюджетными отношениями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1 032 771,9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844 204,8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828 684,1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80,2%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98,2%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3012992"/>
                  </a:ext>
                </a:extLst>
              </a:tr>
              <a:tr h="2822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"Взаимодействие с общественными организациями и институтами гражданского общества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47 398,3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50 282,8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49 705,5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104,9%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26945108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"Комплексное развитие сельских территорий Кабардино-Балкарской Республики"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621 580,8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653 514,9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653 514,9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105,1%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1198609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"Развитие туристско-рекреационного комплекса Кабардино-Балкарской Республики"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30 456,9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442 000,0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441 440,2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1449,4%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51857052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"Развитие молодежной политики в Кабардино-Балкарской Республике"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251 325,7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254 318,3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251 092,0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6265467"/>
                  </a:ext>
                </a:extLst>
              </a:tr>
              <a:tr h="107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"Формирование современной городской среды"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314 667,8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364 667,8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364 667,8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115,9%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71505053"/>
                  </a:ext>
                </a:extLst>
              </a:tr>
              <a:tr h="1899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"Профилактика терроризма и экстремизма в Кабардино-Балкарской Республике"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9 240,0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9 240,0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9 240,0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19" marR="3519" marT="351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33794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80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Другая 3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1A863E"/>
      </a:accent1>
      <a:accent2>
        <a:srgbClr val="F1F7E5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55720</TotalTime>
  <Words>2422</Words>
  <Application>Microsoft Office PowerPoint</Application>
  <PresentationFormat>Широкоэкранный</PresentationFormat>
  <Paragraphs>654</Paragraphs>
  <Slides>23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5" baseType="lpstr">
      <vt:lpstr>Microsoft YaHei</vt:lpstr>
      <vt:lpstr>SimSun</vt:lpstr>
      <vt:lpstr>Arial</vt:lpstr>
      <vt:lpstr>Calibri</vt:lpstr>
      <vt:lpstr>等线</vt:lpstr>
      <vt:lpstr>方正姚体</vt:lpstr>
      <vt:lpstr>华文新魏</vt:lpstr>
      <vt:lpstr>Symbol</vt:lpstr>
      <vt:lpstr>Times New Roman</vt:lpstr>
      <vt:lpstr>Trebuchet MS</vt:lpstr>
      <vt:lpstr>Wingdings 3</vt:lpstr>
      <vt:lpstr>Аспект</vt:lpstr>
      <vt:lpstr>ПУБЛИЧНЫЕ СЛУШАНИЯ</vt:lpstr>
      <vt:lpstr>Исполнение основных параметров  республиканского бюджета КБР</vt:lpstr>
      <vt:lpstr>Динамика доходов республиканского бюджета КБР</vt:lpstr>
      <vt:lpstr>Налоговые доходы республиканского бюджета КБР</vt:lpstr>
      <vt:lpstr>Неналоговые доходы республиканского бюджета КБР</vt:lpstr>
      <vt:lpstr>Безвозмездные поступления</vt:lpstr>
      <vt:lpstr>Безвозмездные поступления</vt:lpstr>
      <vt:lpstr>Динамика расходов республиканского бюджета КБР</vt:lpstr>
      <vt:lpstr>Презентация PowerPoint</vt:lpstr>
      <vt:lpstr>Отраслевая структура расходов  республиканского бюджета КБР за 2023 год</vt:lpstr>
      <vt:lpstr>Презентация PowerPoint</vt:lpstr>
      <vt:lpstr>Презентация PowerPoint</vt:lpstr>
      <vt:lpstr>Расходы республиканского бюджета КБР по оплате труда</vt:lpstr>
      <vt:lpstr>Презентация PowerPoint</vt:lpstr>
      <vt:lpstr>Презентация PowerPoint</vt:lpstr>
      <vt:lpstr>Презентация PowerPoint</vt:lpstr>
      <vt:lpstr>Межбюджетные трансферты бюджетам муниципальных образований КБР</vt:lpstr>
      <vt:lpstr>Межбюджетные трансферты бюджетам  муниципальных образований КБР</vt:lpstr>
      <vt:lpstr>Презентация PowerPoint</vt:lpstr>
      <vt:lpstr>Презентация PowerPoint</vt:lpstr>
      <vt:lpstr>Презентация PowerPoint</vt:lpstr>
      <vt:lpstr>Презентация PowerPoint</vt:lpstr>
      <vt:lpstr>ПУБЛИЧНЫЕ СЛУШАНИЯ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МБУ Казакова Фатима 124</dc:creator>
  <cp:lastModifiedBy>МБУ Казакова Фатима 124</cp:lastModifiedBy>
  <cp:revision>401</cp:revision>
  <cp:lastPrinted>2024-05-20T12:45:22Z</cp:lastPrinted>
  <dcterms:created xsi:type="dcterms:W3CDTF">2022-04-21T08:30:53Z</dcterms:created>
  <dcterms:modified xsi:type="dcterms:W3CDTF">2024-05-23T09:38:46Z</dcterms:modified>
</cp:coreProperties>
</file>