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2" r:id="rId2"/>
    <p:sldId id="279" r:id="rId3"/>
    <p:sldId id="258" r:id="rId4"/>
    <p:sldId id="275" r:id="rId5"/>
    <p:sldId id="276" r:id="rId6"/>
    <p:sldId id="262" r:id="rId7"/>
    <p:sldId id="263" r:id="rId8"/>
    <p:sldId id="282" r:id="rId9"/>
    <p:sldId id="277" r:id="rId10"/>
    <p:sldId id="269" r:id="rId11"/>
    <p:sldId id="281" r:id="rId12"/>
    <p:sldId id="257" r:id="rId13"/>
    <p:sldId id="280" r:id="rId14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E7"/>
    <a:srgbClr val="D4E8EA"/>
    <a:srgbClr val="C00000"/>
    <a:srgbClr val="92D050"/>
    <a:srgbClr val="D4E8DC"/>
    <a:srgbClr val="9DC3E6"/>
    <a:srgbClr val="FFC063"/>
    <a:srgbClr val="FEFEFE"/>
    <a:srgbClr val="C10B73"/>
    <a:srgbClr val="A892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napToGrid="0">
      <p:cViewPr varScale="1">
        <p:scale>
          <a:sx n="111" d="100"/>
          <a:sy n="111" d="100"/>
        </p:scale>
        <p:origin x="117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040096646166833"/>
          <c:y val="0.2052025777710498"/>
          <c:w val="0.22077559055118109"/>
          <c:h val="0.7019287487932607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AB20-4F8B-84AE-D00EC4A412E8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B20-4F8B-84AE-D00EC4A412E8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B20-4F8B-84AE-D00EC4A412E8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B20-4F8B-84AE-D00EC4A412E8}"/>
              </c:ext>
            </c:extLst>
          </c:dPt>
          <c:dPt>
            <c:idx val="4"/>
            <c:bubble3D val="0"/>
            <c:spPr>
              <a:pattFill prst="dkVert">
                <a:fgClr>
                  <a:schemeClr val="accent1"/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B20-4F8B-84AE-D00EC4A412E8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B20-4F8B-84AE-D00EC4A412E8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AB20-4F8B-84AE-D00EC4A412E8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B20-4F8B-84AE-D00EC4A412E8}"/>
              </c:ext>
            </c:extLst>
          </c:dPt>
          <c:dPt>
            <c:idx val="8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B20-4F8B-84AE-D00EC4A412E8}"/>
              </c:ext>
            </c:extLst>
          </c:dPt>
          <c:dLbls>
            <c:dLbl>
              <c:idx val="0"/>
              <c:layout>
                <c:manualLayout>
                  <c:x val="9.2633926086736665E-2"/>
                  <c:y val="-5.793887645417115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B20-4F8B-84AE-D00EC4A412E8}"/>
                </c:ext>
              </c:extLst>
            </c:dLbl>
            <c:dLbl>
              <c:idx val="1"/>
              <c:layout>
                <c:manualLayout>
                  <c:x val="3.9877436707542298E-2"/>
                  <c:y val="6.519306250878539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B20-4F8B-84AE-D00EC4A412E8}"/>
                </c:ext>
              </c:extLst>
            </c:dLbl>
            <c:dLbl>
              <c:idx val="2"/>
              <c:layout>
                <c:manualLayout>
                  <c:x val="-5.8836868407217885E-2"/>
                  <c:y val="6.047718079118430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B20-4F8B-84AE-D00EC4A412E8}"/>
                </c:ext>
              </c:extLst>
            </c:dLbl>
            <c:dLbl>
              <c:idx val="3"/>
              <c:layout>
                <c:manualLayout>
                  <c:x val="-4.6945888260264045E-2"/>
                  <c:y val="-0.1058906321522153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20-4F8B-84AE-D00EC4A412E8}"/>
                </c:ext>
              </c:extLst>
            </c:dLbl>
            <c:dLbl>
              <c:idx val="4"/>
              <c:layout>
                <c:manualLayout>
                  <c:x val="-6.3452670634328731E-2"/>
                  <c:y val="-0.1298596018247197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B20-4F8B-84AE-D00EC4A412E8}"/>
                </c:ext>
              </c:extLst>
            </c:dLbl>
            <c:dLbl>
              <c:idx val="5"/>
              <c:layout>
                <c:manualLayout>
                  <c:x val="-4.0578159581942039E-2"/>
                  <c:y val="-6.373633833004746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B20-4F8B-84AE-D00EC4A412E8}"/>
                </c:ext>
              </c:extLst>
            </c:dLbl>
            <c:dLbl>
              <c:idx val="6"/>
              <c:layout>
                <c:manualLayout>
                  <c:x val="-2.2730836227237438E-2"/>
                  <c:y val="-0.1213147881832937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B20-4F8B-84AE-D00EC4A412E8}"/>
                </c:ext>
              </c:extLst>
            </c:dLbl>
            <c:dLbl>
              <c:idx val="7"/>
              <c:layout>
                <c:manualLayout>
                  <c:x val="3.4312839965486203E-2"/>
                  <c:y val="-9.0618456004526962E-2"/>
                </c:manualLayout>
              </c:layout>
              <c:numFmt formatCode="#,##0.00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B20-4F8B-84AE-D00EC4A412E8}"/>
                </c:ext>
              </c:extLst>
            </c:dLbl>
            <c:dLbl>
              <c:idx val="8"/>
              <c:layout>
                <c:manualLayout>
                  <c:x val="8.1959451100150016E-2"/>
                  <c:y val="-4.3762397173294318E-2"/>
                </c:manualLayout>
              </c:layout>
              <c:numFmt formatCode="#,##0.0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B20-4F8B-84AE-D00EC4A412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Налог на прибыль 2680,0 млн рублей</c:v>
                </c:pt>
                <c:pt idx="1">
                  <c:v>НДФЛ 6113,9 млн рублей</c:v>
                </c:pt>
                <c:pt idx="2">
                  <c:v>Акцизы 4563,6 млн рублей</c:v>
                </c:pt>
                <c:pt idx="3">
                  <c:v>Налог на имущество организаций 1868,8 млн рублей</c:v>
                </c:pt>
                <c:pt idx="4">
                  <c:v>Налог на совокупный доход 2094,0 млн рублей</c:v>
                </c:pt>
                <c:pt idx="5">
                  <c:v>Транспортный налог 461,8 млн рублей</c:v>
                </c:pt>
                <c:pt idx="6">
                  <c:v>Государственная пошлина 81,2 млн рублей</c:v>
                </c:pt>
                <c:pt idx="7">
                  <c:v>Налог на игорный бизнес 5,4 млн рублей</c:v>
                </c:pt>
                <c:pt idx="8">
                  <c:v>Налоги, сборы и регулярные платежи за пользование природными ресурсами 16,0 млн рублей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2680</c:v>
                </c:pt>
                <c:pt idx="1">
                  <c:v>6113.9</c:v>
                </c:pt>
                <c:pt idx="2">
                  <c:v>4563.6000000000004</c:v>
                </c:pt>
                <c:pt idx="3" formatCode="#,##0.0">
                  <c:v>1868.8</c:v>
                </c:pt>
                <c:pt idx="4">
                  <c:v>2094</c:v>
                </c:pt>
                <c:pt idx="5">
                  <c:v>461.8</c:v>
                </c:pt>
                <c:pt idx="6">
                  <c:v>81.2</c:v>
                </c:pt>
                <c:pt idx="7" formatCode="#,##0.0">
                  <c:v>5.4</c:v>
                </c:pt>
                <c:pt idx="8" formatCode="#,##0.0">
                  <c:v>16.047000000000001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20-4F8B-84AE-D00EC4A41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71957345671611"/>
          <c:y val="3.814514859788045E-2"/>
          <c:w val="0.55472603508687124"/>
          <c:h val="0.945968760490200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3491799636133395"/>
          <c:y val="0.17023447993964849"/>
          <c:w val="0.20520815408698384"/>
          <c:h val="0.6486764310970765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B1-4B35-9480-14C6D7E31DB3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ECB1-4B35-9480-14C6D7E31DB3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B1-4B35-9480-14C6D7E31DB3}"/>
              </c:ext>
            </c:extLst>
          </c:dPt>
          <c:dPt>
            <c:idx val="3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CB1-4B35-9480-14C6D7E31DB3}"/>
              </c:ext>
            </c:extLst>
          </c:dPt>
          <c:dPt>
            <c:idx val="4"/>
            <c:bubble3D val="0"/>
            <c:spPr>
              <a:pattFill prst="dkVert">
                <a:fgClr>
                  <a:schemeClr val="accent1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CB1-4B35-9480-14C6D7E31DB3}"/>
              </c:ext>
            </c:extLst>
          </c:dPt>
          <c:dLbls>
            <c:dLbl>
              <c:idx val="0"/>
              <c:layout>
                <c:manualLayout>
                  <c:x val="-2.7749506741890348E-2"/>
                  <c:y val="-9.9102305772656843E-2"/>
                </c:manualLayout>
              </c:layout>
              <c:numFmt formatCode="#,##0.0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CB1-4B35-9480-14C6D7E31DB3}"/>
                </c:ext>
              </c:extLst>
            </c:dLbl>
            <c:dLbl>
              <c:idx val="1"/>
              <c:layout>
                <c:manualLayout>
                  <c:x val="4.9044390723907441E-2"/>
                  <c:y val="-7.989919588545152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CB1-4B35-9480-14C6D7E31DB3}"/>
                </c:ext>
              </c:extLst>
            </c:dLbl>
            <c:dLbl>
              <c:idx val="2"/>
              <c:layout>
                <c:manualLayout>
                  <c:x val="4.1512869818283726E-2"/>
                  <c:y val="0.1039737829030664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CB1-4B35-9480-14C6D7E31DB3}"/>
                </c:ext>
              </c:extLst>
            </c:dLbl>
            <c:dLbl>
              <c:idx val="3"/>
              <c:layout>
                <c:manualLayout>
                  <c:x val="-3.4086850181515721E-2"/>
                  <c:y val="0.10672677875984204"/>
                </c:manualLayout>
              </c:layout>
              <c:numFmt formatCode="#,##0.0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738697664938663E-2"/>
                      <c:h val="7.075774983120537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CB1-4B35-9480-14C6D7E31DB3}"/>
                </c:ext>
              </c:extLst>
            </c:dLbl>
            <c:dLbl>
              <c:idx val="4"/>
              <c:layout>
                <c:manualLayout>
                  <c:x val="-5.2093569518068865E-2"/>
                  <c:y val="-5.97616094648557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CB1-4B35-9480-14C6D7E31D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Платежи при  пользовании природными ресурсами 1,6 млн рублей</c:v>
                </c:pt>
                <c:pt idx="1">
                  <c:v>Доходы от платных услуг (с компенсацией) 393,8 млн рублей</c:v>
                </c:pt>
                <c:pt idx="2">
                  <c:v>Штрафы, санкции,возмещение 982,4 млн рублей</c:v>
                </c:pt>
                <c:pt idx="3">
                  <c:v>Прочие неналоговые доходы 14,1 млн рублей </c:v>
                </c:pt>
                <c:pt idx="4">
                  <c:v>Доходы от использования имущества, 
находящегося в государственно и муниципальной собственности 1722,1 млн рублей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 formatCode="General">
                  <c:v>1.6</c:v>
                </c:pt>
                <c:pt idx="1">
                  <c:v>393.78100000000001</c:v>
                </c:pt>
                <c:pt idx="2">
                  <c:v>982.4461</c:v>
                </c:pt>
                <c:pt idx="3">
                  <c:v>14.090999999999999</c:v>
                </c:pt>
                <c:pt idx="4">
                  <c:v>1722.1181999999999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B1-4B35-9480-14C6D7E31D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0.1686813318838693"/>
          <c:w val="0.58356794766201503"/>
          <c:h val="0.692818102914938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13838728501725"/>
          <c:y val="2.5853445990551591E-2"/>
          <c:w val="0.41419416257368713"/>
          <c:h val="0.7022459300890848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C10B73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9C2-4A66-A2FA-2D6DF5E2CDBD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9C2-4A66-A2FA-2D6DF5E2CDBD}"/>
              </c:ext>
            </c:extLst>
          </c:dPt>
          <c:dLbls>
            <c:dLbl>
              <c:idx val="0"/>
              <c:layout>
                <c:manualLayout>
                  <c:x val="1.3028258791126932E-2"/>
                  <c:y val="-8.55805813631338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C2-4A66-A2FA-2D6DF5E2CDBD}"/>
                </c:ext>
              </c:extLst>
            </c:dLbl>
            <c:dLbl>
              <c:idx val="1"/>
              <c:layout>
                <c:manualLayout>
                  <c:x val="-4.9161000271461669E-2"/>
                  <c:y val="4.3064061436764848E-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9C2-4A66-A2FA-2D6DF5E2CD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Социальные выплаты</c:v>
                </c:pt>
                <c:pt idx="1">
                  <c:v>Прочие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10.199999999999999</c:v>
                </c:pt>
                <c:pt idx="1">
                  <c:v>37.700000000000003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C2-4A66-A2FA-2D6DF5E2CD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0067277506713568"/>
          <c:y val="0.15288911715010908"/>
          <c:w val="0.33499450216941423"/>
          <c:h val="0.400055559038579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1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1" baseline="0" dirty="0">
                <a:solidFill>
                  <a:schemeClr val="accent3">
                    <a:lumMod val="50000"/>
                  </a:schemeClr>
                </a:solidFill>
              </a:rPr>
              <a:t>Доля расходов на ФОТ </a:t>
            </a:r>
            <a:r>
              <a:rPr lang="ru-RU" sz="1400" b="1" i="1" baseline="0" dirty="0">
                <a:solidFill>
                  <a:srgbClr val="C00000"/>
                </a:solidFill>
              </a:rPr>
              <a:t>в общем объеме расходов </a:t>
            </a:r>
            <a:r>
              <a:rPr lang="ru-RU" sz="1400" b="1" i="1" baseline="0" dirty="0">
                <a:solidFill>
                  <a:schemeClr val="accent3">
                    <a:lumMod val="50000"/>
                  </a:schemeClr>
                </a:solidFill>
              </a:rPr>
              <a:t>республиканского бюджета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1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расходов на ФОТ в общем объеме расходов республиканского бюджета</c:v>
                </c:pt>
              </c:strCache>
            </c:strRef>
          </c:tx>
          <c:dPt>
            <c:idx val="0"/>
            <c:bubble3D val="0"/>
            <c:spPr>
              <a:pattFill prst="dkHorz">
                <a:fgClr>
                  <a:srgbClr val="92D050"/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001-4543-8D2C-F40A2B97FC02}"/>
              </c:ext>
            </c:extLst>
          </c:dPt>
          <c:dPt>
            <c:idx val="1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001-4543-8D2C-F40A2B97FC02}"/>
              </c:ext>
            </c:extLst>
          </c:dPt>
          <c:dLbls>
            <c:dLbl>
              <c:idx val="0"/>
              <c:layout>
                <c:manualLayout>
                  <c:x val="0.11310084825636192"/>
                  <c:y val="-2.671614412413119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001-4543-8D2C-F40A2B97FC02}"/>
                </c:ext>
              </c:extLst>
            </c:dLbl>
            <c:dLbl>
              <c:idx val="1"/>
              <c:layout>
                <c:manualLayout>
                  <c:x val="-9.0480678605089571E-2"/>
                  <c:y val="7.569574168503839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001-4543-8D2C-F40A2B97FC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на ФОТ в 2025 году</c:v>
                </c:pt>
                <c:pt idx="1">
                  <c:v>Другие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22.1</c:v>
                </c:pt>
                <c:pt idx="1">
                  <c:v>25.8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01-4543-8D2C-F40A2B97FC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1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Доля расходов на ФОТ </a:t>
            </a:r>
            <a:r>
              <a:rPr lang="ru-RU" dirty="0">
                <a:solidFill>
                  <a:srgbClr val="C00000"/>
                </a:solidFill>
              </a:rPr>
              <a:t>в объеме собственных расходов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республиканского бюджета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1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расходов на ФОТ в объеме собственных расходов республиканского бюджета</c:v>
                </c:pt>
              </c:strCache>
            </c:strRef>
          </c:tx>
          <c:dPt>
            <c:idx val="0"/>
            <c:bubble3D val="0"/>
            <c:spPr>
              <a:pattFill prst="dkHorz">
                <a:fgClr>
                  <a:srgbClr val="92D050"/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9F7-4D7C-A0D4-0423773C0F5A}"/>
              </c:ext>
            </c:extLst>
          </c:dPt>
          <c:dPt>
            <c:idx val="1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9F7-4D7C-A0D4-0423773C0F5A}"/>
              </c:ext>
            </c:extLst>
          </c:dPt>
          <c:dLbls>
            <c:dLbl>
              <c:idx val="0"/>
              <c:layout>
                <c:manualLayout>
                  <c:x val="0.11310084825636192"/>
                  <c:y val="-2.671614412413119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9F7-4D7C-A0D4-0423773C0F5A}"/>
                </c:ext>
              </c:extLst>
            </c:dLbl>
            <c:dLbl>
              <c:idx val="1"/>
              <c:layout>
                <c:manualLayout>
                  <c:x val="-9.0480678605089571E-2"/>
                  <c:y val="7.569574168503839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9F7-4D7C-A0D4-0423773C0F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на ФОТ в 2025 году</c:v>
                </c:pt>
                <c:pt idx="1">
                  <c:v>Другие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22.1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F7-4D7C-A0D4-0423773C0F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9131084122807531"/>
          <c:y val="0.18925653385411745"/>
          <c:w val="0.3667750605158881"/>
          <c:h val="0.7022750139592095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BC1-4A45-B539-9CCB8DDA1266}"/>
              </c:ext>
            </c:extLst>
          </c:dPt>
          <c:dPt>
            <c:idx val="1"/>
            <c:bubble3D val="0"/>
            <c:spPr>
              <a:pattFill prst="dkHorz">
                <a:fgClr>
                  <a:srgbClr val="00B050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BF-45AF-A92C-C2D970E72BF4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BC1-4A45-B539-9CCB8DDA1266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BC1-4A45-B539-9CCB8DDA1266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3BC1-4A45-B539-9CCB8DDA1266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BC1-4A45-B539-9CCB8DDA1266}"/>
              </c:ext>
            </c:extLst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3BC1-4A45-B539-9CCB8DDA1266}"/>
              </c:ext>
            </c:extLst>
          </c:dPt>
          <c:dPt>
            <c:idx val="7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3BC1-4A45-B539-9CCB8DDA1266}"/>
              </c:ext>
            </c:extLst>
          </c:dPt>
          <c:dPt>
            <c:idx val="8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2C83-4115-8AAB-A25E598F4DAD}"/>
              </c:ext>
            </c:extLst>
          </c:dPt>
          <c:dPt>
            <c:idx val="9"/>
            <c:bubble3D val="0"/>
            <c:spPr>
              <a:solidFill>
                <a:schemeClr val="accent2">
                  <a:lumMod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C83-4115-8AAB-A25E598F4DAD}"/>
              </c:ext>
            </c:extLst>
          </c:dPt>
          <c:dPt>
            <c:idx val="10"/>
            <c:bubble3D val="0"/>
            <c:spPr>
              <a:solidFill>
                <a:schemeClr val="accent4">
                  <a:lumMod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55E3-4D70-A602-B3DB2971C394}"/>
              </c:ext>
            </c:extLst>
          </c:dPt>
          <c:dLbls>
            <c:dLbl>
              <c:idx val="0"/>
              <c:layout>
                <c:manualLayout>
                  <c:x val="-0.10459845194100682"/>
                  <c:y val="2.480833772911415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BC1-4A45-B539-9CCB8DDA1266}"/>
                </c:ext>
              </c:extLst>
            </c:dLbl>
            <c:dLbl>
              <c:idx val="1"/>
              <c:layout>
                <c:manualLayout>
                  <c:x val="-2.9844880965657232E-2"/>
                  <c:y val="1.96334309406133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BF-45AF-A92C-C2D970E72BF4}"/>
                </c:ext>
              </c:extLst>
            </c:dLbl>
            <c:dLbl>
              <c:idx val="2"/>
              <c:layout>
                <c:manualLayout>
                  <c:x val="-3.2171419268937755E-3"/>
                  <c:y val="3.275691711351915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BC1-4A45-B539-9CCB8DDA1266}"/>
                </c:ext>
              </c:extLst>
            </c:dLbl>
            <c:dLbl>
              <c:idx val="3"/>
              <c:layout>
                <c:manualLayout>
                  <c:x val="-5.5759093322111748E-3"/>
                  <c:y val="5.090789715469287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BC1-4A45-B539-9CCB8DDA1266}"/>
                </c:ext>
              </c:extLst>
            </c:dLbl>
            <c:dLbl>
              <c:idx val="4"/>
              <c:layout>
                <c:manualLayout>
                  <c:x val="-1.3360728346456694E-2"/>
                  <c:y val="3.499828279214398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BC1-4A45-B539-9CCB8DDA1266}"/>
                </c:ext>
              </c:extLst>
            </c:dLbl>
            <c:dLbl>
              <c:idx val="5"/>
              <c:layout>
                <c:manualLayout>
                  <c:x val="-1.7812530272008128E-2"/>
                  <c:y val="5.229643175817751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BC1-4A45-B539-9CCB8DDA1266}"/>
                </c:ext>
              </c:extLst>
            </c:dLbl>
            <c:dLbl>
              <c:idx val="6"/>
              <c:layout>
                <c:manualLayout>
                  <c:x val="-1.3394832677165354E-2"/>
                  <c:y val="1.194043805264363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BC1-4A45-B539-9CCB8DDA1266}"/>
                </c:ext>
              </c:extLst>
            </c:dLbl>
            <c:dLbl>
              <c:idx val="7"/>
              <c:layout>
                <c:manualLayout>
                  <c:x val="-8.657817214478997E-3"/>
                  <c:y val="-1.15719142382878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BC1-4A45-B539-9CCB8DDA1266}"/>
                </c:ext>
              </c:extLst>
            </c:dLbl>
            <c:dLbl>
              <c:idx val="8"/>
              <c:layout>
                <c:manualLayout>
                  <c:x val="-1.8176572629105565E-2"/>
                  <c:y val="-4.5174927168167232E-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C83-4115-8AAB-A25E598F4DAD}"/>
                </c:ext>
              </c:extLst>
            </c:dLbl>
            <c:dLbl>
              <c:idx val="9"/>
              <c:layout>
                <c:manualLayout>
                  <c:x val="-1.2064030435992081E-2"/>
                  <c:y val="-3.4247604794792046E-2"/>
                </c:manualLayout>
              </c:layout>
              <c:numFmt formatCode="0%" sourceLinked="0"/>
              <c:spPr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962879948609232E-2"/>
                      <c:h val="3.581131961396835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2C83-4115-8AAB-A25E598F4DAD}"/>
                </c:ext>
              </c:extLst>
            </c:dLbl>
            <c:dLbl>
              <c:idx val="10"/>
              <c:layout>
                <c:manualLayout>
                  <c:x val="3.761479557501754E-2"/>
                  <c:y val="-3.4210242073074014E-2"/>
                </c:manualLayout>
              </c:layout>
              <c:numFmt formatCode="0%" sourceLinked="0"/>
              <c:spPr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698486129491768E-2"/>
                      <c:h val="4.117422882493220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55E3-4D70-A602-B3DB2971C394}"/>
                </c:ext>
              </c:extLst>
            </c:dLbl>
            <c:numFmt formatCode="0%" sourceLinked="0"/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Оплата труда (в т.ч. субвенция на школьно/дошкольное образование) 22,1 млрд рублей</c:v>
                </c:pt>
                <c:pt idx="1">
                  <c:v>ОМС неработающего населения 5,2 млрд рублей</c:v>
                </c:pt>
                <c:pt idx="2">
                  <c:v>Социальные меры поддержки отдельных категорий граждан 5 млрд рублей</c:v>
                </c:pt>
                <c:pt idx="3">
                  <c:v>Коммунальные услуги,связь и налоги  0,7 млрд рублей</c:v>
                </c:pt>
                <c:pt idx="4">
                  <c:v>Медикаменты и питание 1,3 млрд рублей</c:v>
                </c:pt>
                <c:pt idx="5">
                  <c:v>ТДФ 4,7 млрд рублей</c:v>
                </c:pt>
                <c:pt idx="6">
                  <c:v>ИБК 1,1 млрд рублей</c:v>
                </c:pt>
                <c:pt idx="7">
                  <c:v>Капитальные вложения 2,3 млрд рублей</c:v>
                </c:pt>
                <c:pt idx="8">
                  <c:v>Субсидии юр лицам,НКО (сельхозтоваропроизводителям, субъектам МСП и пр.) 3,1 млрд рублей</c:v>
                </c:pt>
                <c:pt idx="9">
                  <c:v>МБТ муниципальным образованиям (без ТДФ и субвенции на образование) 1,5 млрд рублей</c:v>
                </c:pt>
                <c:pt idx="10">
                  <c:v>Прочие расходы 0,9 млрд рублей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22.1</c:v>
                </c:pt>
                <c:pt idx="1">
                  <c:v>5.2</c:v>
                </c:pt>
                <c:pt idx="2">
                  <c:v>5</c:v>
                </c:pt>
                <c:pt idx="3" formatCode="0.0">
                  <c:v>0.68569999999999998</c:v>
                </c:pt>
                <c:pt idx="4" formatCode="0.0">
                  <c:v>1.261984</c:v>
                </c:pt>
                <c:pt idx="5" formatCode="0.0">
                  <c:v>4.7</c:v>
                </c:pt>
                <c:pt idx="6" formatCode="0.0">
                  <c:v>1.142514</c:v>
                </c:pt>
                <c:pt idx="7" formatCode="0.0">
                  <c:v>2.2999999999999998</c:v>
                </c:pt>
                <c:pt idx="8" formatCode="0.0">
                  <c:v>3.1</c:v>
                </c:pt>
                <c:pt idx="9" formatCode="0.0">
                  <c:v>1.5293270000000001</c:v>
                </c:pt>
                <c:pt idx="10" formatCode="0.0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BF-45AF-A92C-C2D970E72B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500" b="1" i="0" u="none" strike="noStrike" kern="1500" baseline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"/>
          <c:w val="0.53148701615905403"/>
          <c:h val="0.97893102665125586"/>
        </c:manualLayout>
      </c:layout>
      <c:overlay val="1"/>
      <c:spPr>
        <a:solidFill>
          <a:srgbClr val="F3F3E7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0" baseline="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государственного долга КБР</a:t>
            </a:r>
            <a:endParaRPr lang="ru-RU" b="1" i="0" baseline="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159819215134979E-2"/>
          <c:y val="0.15118723919593902"/>
          <c:w val="0.81222952701781936"/>
          <c:h val="0.6447858477443820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922529547705979E-2"/>
          <c:y val="0.81760059404454299"/>
          <c:w val="0.88918771786998096"/>
          <c:h val="0.167846231386690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i="0" baseline="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государственного долга КБР</a:t>
            </a:r>
            <a:endParaRPr lang="ru-RU" b="1" i="0" baseline="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159819215134979E-2"/>
          <c:y val="0.15118723919593902"/>
          <c:w val="0.81222952701781936"/>
          <c:h val="0.644785847744382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963F-4849-8364-64C4E44B2130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963F-4849-8364-64C4E44B2130}"/>
              </c:ext>
            </c:extLst>
          </c:dPt>
          <c:dPt>
            <c:idx val="2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63F-4849-8364-64C4E44B2130}"/>
              </c:ext>
            </c:extLst>
          </c:dPt>
          <c:dLbls>
            <c:dLbl>
              <c:idx val="1"/>
              <c:layout>
                <c:manualLayout>
                  <c:x val="-0.22981818778777197"/>
                  <c:y val="-0.2355540481694339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3F-4849-8364-64C4E44B2130}"/>
                </c:ext>
              </c:extLst>
            </c:dLbl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Банковские кредиты</c:v>
                </c:pt>
                <c:pt idx="1">
                  <c:v>Бюджетные кредиты</c:v>
                </c:pt>
                <c:pt idx="2">
                  <c:v>Инфраструктурные кредиты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544.9</c:v>
                </c:pt>
                <c:pt idx="1">
                  <c:v>6135.1</c:v>
                </c:pt>
                <c:pt idx="2">
                  <c:v>2635.5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3F-4849-8364-64C4E44B2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922529547705979E-2"/>
          <c:y val="0.81760059404454299"/>
          <c:w val="0.88918771786998096"/>
          <c:h val="0.167846231386690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Relationship Id="rId4" Type="http://schemas.openxmlformats.org/officeDocument/2006/relationships/image" Target="../media/image20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Relationship Id="rId4" Type="http://schemas.openxmlformats.org/officeDocument/2006/relationships/image" Target="../media/image20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337D18-4A88-4902-8AF2-E58AFE226905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8A4A1CC-7169-44A7-9708-7E350FAD566C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 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20 213,6 млн рублей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63BB62-B816-4B61-8830-42016039A046}" type="parTrans" cxnId="{69FD373D-547F-46CF-B83E-C512991C93F1}">
      <dgm:prSet/>
      <dgm:spPr/>
      <dgm:t>
        <a:bodyPr/>
        <a:lstStyle/>
        <a:p>
          <a:endParaRPr lang="ru-RU"/>
        </a:p>
      </dgm:t>
    </dgm:pt>
    <dgm:pt modelId="{1FE9C16E-C769-4A0F-8597-82B3298E7A11}" type="sibTrans" cxnId="{69FD373D-547F-46CF-B83E-C512991C93F1}">
      <dgm:prSet/>
      <dgm:spPr/>
      <dgm:t>
        <a:bodyPr/>
        <a:lstStyle/>
        <a:p>
          <a:endParaRPr lang="ru-RU"/>
        </a:p>
      </dgm:t>
    </dgm:pt>
    <dgm:pt modelId="{551F276F-0201-4DB5-9894-267972C1D9EA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Дотация на выравнивание уровня бюджетной обеспеченности 20 213,6 млн рублей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E9A620-32A6-4955-8C72-9CEFC52D274F}" type="parTrans" cxnId="{1B7362FB-6151-4DF2-86E7-59397DD86CEA}">
      <dgm:prSet/>
      <dgm:spPr/>
      <dgm:t>
        <a:bodyPr/>
        <a:lstStyle/>
        <a:p>
          <a:endParaRPr lang="ru-RU"/>
        </a:p>
      </dgm:t>
    </dgm:pt>
    <dgm:pt modelId="{1CABF336-B124-4F14-9512-9C337AEE548F}" type="sibTrans" cxnId="{1B7362FB-6151-4DF2-86E7-59397DD86CEA}">
      <dgm:prSet/>
      <dgm:spPr/>
      <dgm:t>
        <a:bodyPr/>
        <a:lstStyle/>
        <a:p>
          <a:endParaRPr lang="ru-RU"/>
        </a:p>
      </dgm:t>
    </dgm:pt>
    <dgm:pt modelId="{CA1A3E61-415B-433B-A6BE-F2BA40655343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3 799,1 млн рублей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A384EE-5ABC-4626-8501-E60653673B55}" type="parTrans" cxnId="{51BA3B35-6EEC-4C54-93C3-B917C5E72075}">
      <dgm:prSet/>
      <dgm:spPr/>
      <dgm:t>
        <a:bodyPr/>
        <a:lstStyle/>
        <a:p>
          <a:endParaRPr lang="ru-RU"/>
        </a:p>
      </dgm:t>
    </dgm:pt>
    <dgm:pt modelId="{A1CA52F7-5EFC-4CE7-B637-DCAEDC7A3548}" type="sibTrans" cxnId="{51BA3B35-6EEC-4C54-93C3-B917C5E72075}">
      <dgm:prSet/>
      <dgm:spPr/>
      <dgm:t>
        <a:bodyPr/>
        <a:lstStyle/>
        <a:p>
          <a:endParaRPr lang="ru-RU"/>
        </a:p>
      </dgm:t>
    </dgm:pt>
    <dgm:pt modelId="{940C44DC-3B80-4E03-87A2-F27EE3079CFB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на поддержку приоритетных направлений агропромышленного комплекса и развитие малых форм хозяйствования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861,6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516C66-6164-46E4-836B-6423F78C6E73}" type="parTrans" cxnId="{BDD49CCD-B10E-4941-84F2-056B9D176F61}">
      <dgm:prSet/>
      <dgm:spPr/>
      <dgm:t>
        <a:bodyPr/>
        <a:lstStyle/>
        <a:p>
          <a:endParaRPr lang="ru-RU"/>
        </a:p>
      </dgm:t>
    </dgm:pt>
    <dgm:pt modelId="{1EDA4576-FFA5-4976-AEB4-2A21DC88FF57}" type="sibTrans" cxnId="{BDD49CCD-B10E-4941-84F2-056B9D176F61}">
      <dgm:prSet/>
      <dgm:spPr/>
      <dgm:t>
        <a:bodyPr/>
        <a:lstStyle/>
        <a:p>
          <a:endParaRPr lang="ru-RU"/>
        </a:p>
      </dgm:t>
    </dgm:pt>
    <dgm:pt modelId="{8FEDB31F-C98E-45E5-B787-A57E6D82922D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на обеспечение комплексного развития сельских территорий 637,9 млн рублей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441813-5408-426E-AD1C-665215C3778C}" type="parTrans" cxnId="{F9AEDA5A-4352-4CF3-A019-9CB4B26B91C0}">
      <dgm:prSet/>
      <dgm:spPr/>
      <dgm:t>
        <a:bodyPr/>
        <a:lstStyle/>
        <a:p>
          <a:endParaRPr lang="ru-RU"/>
        </a:p>
      </dgm:t>
    </dgm:pt>
    <dgm:pt modelId="{CCD231DB-DD55-40EB-ABD2-0F5E60F87BEA}" type="sibTrans" cxnId="{F9AEDA5A-4352-4CF3-A019-9CB4B26B91C0}">
      <dgm:prSet/>
      <dgm:spPr/>
      <dgm:t>
        <a:bodyPr/>
        <a:lstStyle/>
        <a:p>
          <a:endParaRPr lang="ru-RU"/>
        </a:p>
      </dgm:t>
    </dgm:pt>
    <dgm:pt modelId="{2EA60F3D-D21F-4731-A7C2-4F0378215DC6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на проведение гидромелиоративных, культуртехнических, агролесомелиоративных и фитомелиоративных мероприятий, а также мероприятий в области известкования кислых почв на пашне 608,5 млн рублей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C419CD-FC5D-41CD-B468-3E8365BFABEB}" type="parTrans" cxnId="{8229E10B-CCD9-45D6-86CB-0985AF7AAC3C}">
      <dgm:prSet/>
      <dgm:spPr/>
      <dgm:t>
        <a:bodyPr/>
        <a:lstStyle/>
        <a:p>
          <a:endParaRPr lang="ru-RU"/>
        </a:p>
      </dgm:t>
    </dgm:pt>
    <dgm:pt modelId="{73703B32-B174-404B-8173-7EB4C4FB92B7}" type="sibTrans" cxnId="{8229E10B-CCD9-45D6-86CB-0985AF7AAC3C}">
      <dgm:prSet/>
      <dgm:spPr/>
      <dgm:t>
        <a:bodyPr/>
        <a:lstStyle/>
        <a:p>
          <a:endParaRPr lang="ru-RU"/>
        </a:p>
      </dgm:t>
    </dgm:pt>
    <dgm:pt modelId="{9A687336-630C-49F8-A965-93D7CEB3C28B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561,6 млн рублей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E8C490-8857-4071-940E-F0328DFD5E76}" type="parTrans" cxnId="{0419E118-71F6-48F8-8641-514C7308BB30}">
      <dgm:prSet/>
      <dgm:spPr/>
      <dgm:t>
        <a:bodyPr/>
        <a:lstStyle/>
        <a:p>
          <a:endParaRPr lang="ru-RU"/>
        </a:p>
      </dgm:t>
    </dgm:pt>
    <dgm:pt modelId="{CE6772CB-B41F-45B9-9178-98A4E0795CAC}" type="sibTrans" cxnId="{0419E118-71F6-48F8-8641-514C7308BB30}">
      <dgm:prSet/>
      <dgm:spPr/>
      <dgm:t>
        <a:bodyPr/>
        <a:lstStyle/>
        <a:p>
          <a:endParaRPr lang="ru-RU"/>
        </a:p>
      </dgm:t>
    </dgm:pt>
    <dgm:pt modelId="{EF1C5497-B616-4A37-8224-4A936F6C30DC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ИМБТ 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46,9 млн рублей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3B8D37-983D-48DF-B63C-934298B8ED07}" type="parTrans" cxnId="{7B52F435-4F85-458A-9CCD-DB8912F28BD3}">
      <dgm:prSet/>
      <dgm:spPr/>
      <dgm:t>
        <a:bodyPr/>
        <a:lstStyle/>
        <a:p>
          <a:endParaRPr lang="ru-RU"/>
        </a:p>
      </dgm:t>
    </dgm:pt>
    <dgm:pt modelId="{D48D6A17-08D7-4E88-A4F9-F5B0AEF38632}" type="sibTrans" cxnId="{7B52F435-4F85-458A-9CCD-DB8912F28BD3}">
      <dgm:prSet/>
      <dgm:spPr/>
      <dgm:t>
        <a:bodyPr/>
        <a:lstStyle/>
        <a:p>
          <a:endParaRPr lang="ru-RU"/>
        </a:p>
      </dgm:t>
    </dgm:pt>
    <dgm:pt modelId="{C8ACC090-32C5-446D-8299-CF4D8FAC5A9D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на оплату жилищно-коммунальных услуг отдельным категориям граждан 303,8 млн рублей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B397E1-C484-48AC-A562-25715FE5F8DD}" type="parTrans" cxnId="{674E2D58-7756-40EB-82C1-A9F021828384}">
      <dgm:prSet/>
      <dgm:spPr/>
      <dgm:t>
        <a:bodyPr/>
        <a:lstStyle/>
        <a:p>
          <a:endParaRPr lang="ru-RU"/>
        </a:p>
      </dgm:t>
    </dgm:pt>
    <dgm:pt modelId="{4759AE29-67C6-4FBB-964C-F08A33503AEB}" type="sibTrans" cxnId="{674E2D58-7756-40EB-82C1-A9F021828384}">
      <dgm:prSet/>
      <dgm:spPr/>
      <dgm:t>
        <a:bodyPr/>
        <a:lstStyle/>
        <a:p>
          <a:endParaRPr lang="ru-RU"/>
        </a:p>
      </dgm:t>
    </dgm:pt>
    <dgm:pt modelId="{2260A85D-385D-4BD3-B5F5-30155275707B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на социальные выплаты безработным гражданам в соответствии с Законом Российской Федерации от 19 апреля 1991 года № 1032-I "О занятости населения в Российской Федерации« 162,6 млн рублей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F0E984-0577-4695-BED6-DCD02613DAF2}" type="parTrans" cxnId="{027EAC70-FE86-4D1A-91AF-846F9314829D}">
      <dgm:prSet/>
      <dgm:spPr/>
      <dgm:t>
        <a:bodyPr/>
        <a:lstStyle/>
        <a:p>
          <a:endParaRPr lang="ru-RU"/>
        </a:p>
      </dgm:t>
    </dgm:pt>
    <dgm:pt modelId="{85A0B053-6CF1-46C0-9810-A5A6D8149A4C}" type="sibTrans" cxnId="{027EAC70-FE86-4D1A-91AF-846F9314829D}">
      <dgm:prSet/>
      <dgm:spPr/>
      <dgm:t>
        <a:bodyPr/>
        <a:lstStyle/>
        <a:p>
          <a:endParaRPr lang="ru-RU"/>
        </a:p>
      </dgm:t>
    </dgm:pt>
    <dgm:pt modelId="{0AF66DF7-EFED-463A-935F-AA0D39C43C3A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Осуществление отдельных полномочий в области водных отношений 46,7 млн рублей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449B24-AE42-426C-ACC2-467C90387A60}" type="parTrans" cxnId="{034703AA-FFAF-4F98-98E4-5475156AF12C}">
      <dgm:prSet/>
      <dgm:spPr/>
      <dgm:t>
        <a:bodyPr/>
        <a:lstStyle/>
        <a:p>
          <a:endParaRPr lang="ru-RU"/>
        </a:p>
      </dgm:t>
    </dgm:pt>
    <dgm:pt modelId="{A7733B2E-D86D-4D68-8B5F-9BE0FC93AFDB}" type="sibTrans" cxnId="{034703AA-FFAF-4F98-98E4-5475156AF12C}">
      <dgm:prSet/>
      <dgm:spPr/>
      <dgm:t>
        <a:bodyPr/>
        <a:lstStyle/>
        <a:p>
          <a:endParaRPr lang="ru-RU"/>
        </a:p>
      </dgm:t>
    </dgm:pt>
    <dgm:pt modelId="{D504D6E7-D804-4599-8F22-B350293D30DB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 на реализацию отдельных полномочий в области лекарственного обеспечения 46,9 млн рублей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6A032B-3C9A-464C-9EA3-97233E6CAE9A}" type="parTrans" cxnId="{507D579D-51DF-4BA3-8B44-7FB2194DF78A}">
      <dgm:prSet/>
      <dgm:spPr/>
      <dgm:t>
        <a:bodyPr/>
        <a:lstStyle/>
        <a:p>
          <a:endParaRPr lang="ru-RU"/>
        </a:p>
      </dgm:t>
    </dgm:pt>
    <dgm:pt modelId="{4658B913-808F-4DDB-8E37-C07311D1E011}" type="sibTrans" cxnId="{507D579D-51DF-4BA3-8B44-7FB2194DF78A}">
      <dgm:prSet/>
      <dgm:spPr/>
      <dgm:t>
        <a:bodyPr/>
        <a:lstStyle/>
        <a:p>
          <a:endParaRPr lang="ru-RU"/>
        </a:p>
      </dgm:t>
    </dgm:pt>
    <dgm:pt modelId="{6B48B079-EB57-4285-8613-A7C78564FE88}" type="pres">
      <dgm:prSet presAssocID="{FA337D18-4A88-4902-8AF2-E58AFE2269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F72A42-253F-47A0-91D0-707BB2540707}" type="pres">
      <dgm:prSet presAssocID="{D8A4A1CC-7169-44A7-9708-7E350FAD566C}" presName="linNode" presStyleCnt="0"/>
      <dgm:spPr/>
      <dgm:t>
        <a:bodyPr/>
        <a:lstStyle/>
        <a:p>
          <a:endParaRPr lang="ru-RU"/>
        </a:p>
      </dgm:t>
    </dgm:pt>
    <dgm:pt modelId="{A572AC7D-1928-4873-9A31-4C993E6EF903}" type="pres">
      <dgm:prSet presAssocID="{D8A4A1CC-7169-44A7-9708-7E350FAD566C}" presName="parentText" presStyleLbl="node1" presStyleIdx="0" presStyleCnt="4" custScaleY="4549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889D4-02D0-4DF8-B8CA-F52956D4D547}" type="pres">
      <dgm:prSet presAssocID="{D8A4A1CC-7169-44A7-9708-7E350FAD566C}" presName="descendantText" presStyleLbl="alignAccFollowNode1" presStyleIdx="0" presStyleCnt="4" custScaleY="346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31A54-64E1-4019-8ECF-69C9C5096373}" type="pres">
      <dgm:prSet presAssocID="{1FE9C16E-C769-4A0F-8597-82B3298E7A11}" presName="sp" presStyleCnt="0"/>
      <dgm:spPr/>
      <dgm:t>
        <a:bodyPr/>
        <a:lstStyle/>
        <a:p>
          <a:endParaRPr lang="ru-RU"/>
        </a:p>
      </dgm:t>
    </dgm:pt>
    <dgm:pt modelId="{F7E1F209-787C-4D44-9E93-A8F857C1CC72}" type="pres">
      <dgm:prSet presAssocID="{CA1A3E61-415B-433B-A6BE-F2BA40655343}" presName="linNode" presStyleCnt="0"/>
      <dgm:spPr/>
      <dgm:t>
        <a:bodyPr/>
        <a:lstStyle/>
        <a:p>
          <a:endParaRPr lang="ru-RU"/>
        </a:p>
      </dgm:t>
    </dgm:pt>
    <dgm:pt modelId="{E0826556-7FD3-4FD1-9883-D8D0B51DB690}" type="pres">
      <dgm:prSet presAssocID="{CA1A3E61-415B-433B-A6BE-F2BA40655343}" presName="parentText" presStyleLbl="node1" presStyleIdx="1" presStyleCnt="4" custScaleY="1323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4EC95-E384-417A-A733-A6DECB96E01D}" type="pres">
      <dgm:prSet presAssocID="{CA1A3E61-415B-433B-A6BE-F2BA40655343}" presName="descendantText" presStyleLbl="alignAccFollowNode1" presStyleIdx="1" presStyleCnt="4" custScaleY="180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C8DE9B-9BD3-410A-9476-CFC515AD2D89}" type="pres">
      <dgm:prSet presAssocID="{A1CA52F7-5EFC-4CE7-B637-DCAEDC7A3548}" presName="sp" presStyleCnt="0"/>
      <dgm:spPr/>
      <dgm:t>
        <a:bodyPr/>
        <a:lstStyle/>
        <a:p>
          <a:endParaRPr lang="ru-RU"/>
        </a:p>
      </dgm:t>
    </dgm:pt>
    <dgm:pt modelId="{9DA7B5A3-05E4-4932-8461-7994E4DE5AA5}" type="pres">
      <dgm:prSet presAssocID="{9A687336-630C-49F8-A965-93D7CEB3C28B}" presName="linNode" presStyleCnt="0"/>
      <dgm:spPr/>
      <dgm:t>
        <a:bodyPr/>
        <a:lstStyle/>
        <a:p>
          <a:endParaRPr lang="ru-RU"/>
        </a:p>
      </dgm:t>
    </dgm:pt>
    <dgm:pt modelId="{A729A422-4AB0-41C9-8873-4C7A209BCE7B}" type="pres">
      <dgm:prSet presAssocID="{9A687336-630C-49F8-A965-93D7CEB3C28B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F8461-4F30-4E01-9614-A872651BD6A8}" type="pres">
      <dgm:prSet presAssocID="{9A687336-630C-49F8-A965-93D7CEB3C28B}" presName="descendantText" presStyleLbl="alignAccFollowNode1" presStyleIdx="2" presStyleCnt="4" custScaleY="132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123E4-7645-4F76-B77F-8412E751A604}" type="pres">
      <dgm:prSet presAssocID="{CE6772CB-B41F-45B9-9178-98A4E0795CAC}" presName="sp" presStyleCnt="0"/>
      <dgm:spPr/>
      <dgm:t>
        <a:bodyPr/>
        <a:lstStyle/>
        <a:p>
          <a:endParaRPr lang="ru-RU"/>
        </a:p>
      </dgm:t>
    </dgm:pt>
    <dgm:pt modelId="{AAF15A34-4DC7-4C69-AD3E-7D56E2F1A748}" type="pres">
      <dgm:prSet presAssocID="{EF1C5497-B616-4A37-8224-4A936F6C30DC}" presName="linNode" presStyleCnt="0"/>
      <dgm:spPr/>
      <dgm:t>
        <a:bodyPr/>
        <a:lstStyle/>
        <a:p>
          <a:endParaRPr lang="ru-RU"/>
        </a:p>
      </dgm:t>
    </dgm:pt>
    <dgm:pt modelId="{F92FF63D-6DED-4E67-B778-5D74AD853261}" type="pres">
      <dgm:prSet presAssocID="{EF1C5497-B616-4A37-8224-4A936F6C30DC}" presName="parentText" presStyleLbl="node1" presStyleIdx="3" presStyleCnt="4" custScaleY="502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44A9C-F69D-4023-B6A3-AA32F8425D12}" type="pres">
      <dgm:prSet presAssocID="{EF1C5497-B616-4A37-8224-4A936F6C30DC}" presName="descendantText" presStyleLbl="alignAccFollowNode1" presStyleIdx="3" presStyleCnt="4" custScaleY="55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4E2D58-7756-40EB-82C1-A9F021828384}" srcId="{9A687336-630C-49F8-A965-93D7CEB3C28B}" destId="{C8ACC090-32C5-446D-8299-CF4D8FAC5A9D}" srcOrd="0" destOrd="0" parTransId="{D2B397E1-C484-48AC-A562-25715FE5F8DD}" sibTransId="{4759AE29-67C6-4FBB-964C-F08A33503AEB}"/>
    <dgm:cxn modelId="{BDD49CCD-B10E-4941-84F2-056B9D176F61}" srcId="{CA1A3E61-415B-433B-A6BE-F2BA40655343}" destId="{940C44DC-3B80-4E03-87A2-F27EE3079CFB}" srcOrd="0" destOrd="0" parTransId="{21516C66-6164-46E4-836B-6423F78C6E73}" sibTransId="{1EDA4576-FFA5-4976-AEB4-2A21DC88FF57}"/>
    <dgm:cxn modelId="{A422B1A1-7E58-4CB3-AE86-D4E764141B12}" type="presOf" srcId="{FA337D18-4A88-4902-8AF2-E58AFE226905}" destId="{6B48B079-EB57-4285-8613-A7C78564FE88}" srcOrd="0" destOrd="0" presId="urn:microsoft.com/office/officeart/2005/8/layout/vList5"/>
    <dgm:cxn modelId="{D0406443-8392-4CD6-B533-C6778038B9F7}" type="presOf" srcId="{8FEDB31F-C98E-45E5-B787-A57E6D82922D}" destId="{E3F4EC95-E384-417A-A733-A6DECB96E01D}" srcOrd="0" destOrd="1" presId="urn:microsoft.com/office/officeart/2005/8/layout/vList5"/>
    <dgm:cxn modelId="{507D579D-51DF-4BA3-8B44-7FB2194DF78A}" srcId="{EF1C5497-B616-4A37-8224-4A936F6C30DC}" destId="{D504D6E7-D804-4599-8F22-B350293D30DB}" srcOrd="0" destOrd="0" parTransId="{E36A032B-3C9A-464C-9EA3-97233E6CAE9A}" sibTransId="{4658B913-808F-4DDB-8E37-C07311D1E011}"/>
    <dgm:cxn modelId="{8229E10B-CCD9-45D6-86CB-0985AF7AAC3C}" srcId="{CA1A3E61-415B-433B-A6BE-F2BA40655343}" destId="{2EA60F3D-D21F-4731-A7C2-4F0378215DC6}" srcOrd="2" destOrd="0" parTransId="{7DC419CD-FC5D-41CD-B468-3E8365BFABEB}" sibTransId="{73703B32-B174-404B-8173-7EB4C4FB92B7}"/>
    <dgm:cxn modelId="{C8F18617-5F72-40C6-82CE-C534E1DB6F7E}" type="presOf" srcId="{940C44DC-3B80-4E03-87A2-F27EE3079CFB}" destId="{E3F4EC95-E384-417A-A733-A6DECB96E01D}" srcOrd="0" destOrd="0" presId="urn:microsoft.com/office/officeart/2005/8/layout/vList5"/>
    <dgm:cxn modelId="{B39AFE8F-DE66-4F78-9A9B-11F728B4F499}" type="presOf" srcId="{2260A85D-385D-4BD3-B5F5-30155275707B}" destId="{3CBF8461-4F30-4E01-9614-A872651BD6A8}" srcOrd="0" destOrd="1" presId="urn:microsoft.com/office/officeart/2005/8/layout/vList5"/>
    <dgm:cxn modelId="{5CA4F9D8-67B4-42BF-AE28-68A049FF8499}" type="presOf" srcId="{D8A4A1CC-7169-44A7-9708-7E350FAD566C}" destId="{A572AC7D-1928-4873-9A31-4C993E6EF903}" srcOrd="0" destOrd="0" presId="urn:microsoft.com/office/officeart/2005/8/layout/vList5"/>
    <dgm:cxn modelId="{7CDB4596-4143-473B-AA7A-90CD080638B4}" type="presOf" srcId="{CA1A3E61-415B-433B-A6BE-F2BA40655343}" destId="{E0826556-7FD3-4FD1-9883-D8D0B51DB690}" srcOrd="0" destOrd="0" presId="urn:microsoft.com/office/officeart/2005/8/layout/vList5"/>
    <dgm:cxn modelId="{7B52F435-4F85-458A-9CCD-DB8912F28BD3}" srcId="{FA337D18-4A88-4902-8AF2-E58AFE226905}" destId="{EF1C5497-B616-4A37-8224-4A936F6C30DC}" srcOrd="3" destOrd="0" parTransId="{B03B8D37-983D-48DF-B63C-934298B8ED07}" sibTransId="{D48D6A17-08D7-4E88-A4F9-F5B0AEF38632}"/>
    <dgm:cxn modelId="{EA607447-2344-4002-8AD0-B692FDB35CC4}" type="presOf" srcId="{551F276F-0201-4DB5-9894-267972C1D9EA}" destId="{7FC889D4-02D0-4DF8-B8CA-F52956D4D547}" srcOrd="0" destOrd="0" presId="urn:microsoft.com/office/officeart/2005/8/layout/vList5"/>
    <dgm:cxn modelId="{0419E118-71F6-48F8-8641-514C7308BB30}" srcId="{FA337D18-4A88-4902-8AF2-E58AFE226905}" destId="{9A687336-630C-49F8-A965-93D7CEB3C28B}" srcOrd="2" destOrd="0" parTransId="{17E8C490-8857-4071-940E-F0328DFD5E76}" sibTransId="{CE6772CB-B41F-45B9-9178-98A4E0795CAC}"/>
    <dgm:cxn modelId="{51BA3B35-6EEC-4C54-93C3-B917C5E72075}" srcId="{FA337D18-4A88-4902-8AF2-E58AFE226905}" destId="{CA1A3E61-415B-433B-A6BE-F2BA40655343}" srcOrd="1" destOrd="0" parTransId="{96A384EE-5ABC-4626-8501-E60653673B55}" sibTransId="{A1CA52F7-5EFC-4CE7-B637-DCAEDC7A3548}"/>
    <dgm:cxn modelId="{F9AEDA5A-4352-4CF3-A019-9CB4B26B91C0}" srcId="{CA1A3E61-415B-433B-A6BE-F2BA40655343}" destId="{8FEDB31F-C98E-45E5-B787-A57E6D82922D}" srcOrd="1" destOrd="0" parTransId="{E3441813-5408-426E-AD1C-665215C3778C}" sibTransId="{CCD231DB-DD55-40EB-ABD2-0F5E60F87BEA}"/>
    <dgm:cxn modelId="{69FD373D-547F-46CF-B83E-C512991C93F1}" srcId="{FA337D18-4A88-4902-8AF2-E58AFE226905}" destId="{D8A4A1CC-7169-44A7-9708-7E350FAD566C}" srcOrd="0" destOrd="0" parTransId="{CF63BB62-B816-4B61-8830-42016039A046}" sibTransId="{1FE9C16E-C769-4A0F-8597-82B3298E7A11}"/>
    <dgm:cxn modelId="{034703AA-FFAF-4F98-98E4-5475156AF12C}" srcId="{9A687336-630C-49F8-A965-93D7CEB3C28B}" destId="{0AF66DF7-EFED-463A-935F-AA0D39C43C3A}" srcOrd="2" destOrd="0" parTransId="{37449B24-AE42-426C-ACC2-467C90387A60}" sibTransId="{A7733B2E-D86D-4D68-8B5F-9BE0FC93AFDB}"/>
    <dgm:cxn modelId="{D3C2F540-9256-45F4-9DD0-4797C5AD3300}" type="presOf" srcId="{C8ACC090-32C5-446D-8299-CF4D8FAC5A9D}" destId="{3CBF8461-4F30-4E01-9614-A872651BD6A8}" srcOrd="0" destOrd="0" presId="urn:microsoft.com/office/officeart/2005/8/layout/vList5"/>
    <dgm:cxn modelId="{69A65600-9CAE-45C4-B39D-CD4A1D146C86}" type="presOf" srcId="{0AF66DF7-EFED-463A-935F-AA0D39C43C3A}" destId="{3CBF8461-4F30-4E01-9614-A872651BD6A8}" srcOrd="0" destOrd="2" presId="urn:microsoft.com/office/officeart/2005/8/layout/vList5"/>
    <dgm:cxn modelId="{F037D4E5-785A-4930-8749-97A3D1B36576}" type="presOf" srcId="{9A687336-630C-49F8-A965-93D7CEB3C28B}" destId="{A729A422-4AB0-41C9-8873-4C7A209BCE7B}" srcOrd="0" destOrd="0" presId="urn:microsoft.com/office/officeart/2005/8/layout/vList5"/>
    <dgm:cxn modelId="{1B7362FB-6151-4DF2-86E7-59397DD86CEA}" srcId="{D8A4A1CC-7169-44A7-9708-7E350FAD566C}" destId="{551F276F-0201-4DB5-9894-267972C1D9EA}" srcOrd="0" destOrd="0" parTransId="{97E9A620-32A6-4955-8C72-9CEFC52D274F}" sibTransId="{1CABF336-B124-4F14-9512-9C337AEE548F}"/>
    <dgm:cxn modelId="{027EAC70-FE86-4D1A-91AF-846F9314829D}" srcId="{9A687336-630C-49F8-A965-93D7CEB3C28B}" destId="{2260A85D-385D-4BD3-B5F5-30155275707B}" srcOrd="1" destOrd="0" parTransId="{32F0E984-0577-4695-BED6-DCD02613DAF2}" sibTransId="{85A0B053-6CF1-46C0-9810-A5A6D8149A4C}"/>
    <dgm:cxn modelId="{402F5C77-53F0-4D77-A97F-864D6E2F1EB4}" type="presOf" srcId="{EF1C5497-B616-4A37-8224-4A936F6C30DC}" destId="{F92FF63D-6DED-4E67-B778-5D74AD853261}" srcOrd="0" destOrd="0" presId="urn:microsoft.com/office/officeart/2005/8/layout/vList5"/>
    <dgm:cxn modelId="{AAA275D6-6B99-41D2-9814-C411E551E38C}" type="presOf" srcId="{2EA60F3D-D21F-4731-A7C2-4F0378215DC6}" destId="{E3F4EC95-E384-417A-A733-A6DECB96E01D}" srcOrd="0" destOrd="2" presId="urn:microsoft.com/office/officeart/2005/8/layout/vList5"/>
    <dgm:cxn modelId="{9889B09F-B9F4-4503-A12B-0FAF9DE8B675}" type="presOf" srcId="{D504D6E7-D804-4599-8F22-B350293D30DB}" destId="{31A44A9C-F69D-4023-B6A3-AA32F8425D12}" srcOrd="0" destOrd="0" presId="urn:microsoft.com/office/officeart/2005/8/layout/vList5"/>
    <dgm:cxn modelId="{23F5028F-B0F1-4716-B6EF-E80700A53FDB}" type="presParOf" srcId="{6B48B079-EB57-4285-8613-A7C78564FE88}" destId="{7EF72A42-253F-47A0-91D0-707BB2540707}" srcOrd="0" destOrd="0" presId="urn:microsoft.com/office/officeart/2005/8/layout/vList5"/>
    <dgm:cxn modelId="{CFD013B1-4565-449E-9716-FB2F2520A52A}" type="presParOf" srcId="{7EF72A42-253F-47A0-91D0-707BB2540707}" destId="{A572AC7D-1928-4873-9A31-4C993E6EF903}" srcOrd="0" destOrd="0" presId="urn:microsoft.com/office/officeart/2005/8/layout/vList5"/>
    <dgm:cxn modelId="{E4DC75DB-CC24-48EB-851D-D12BC249A5C8}" type="presParOf" srcId="{7EF72A42-253F-47A0-91D0-707BB2540707}" destId="{7FC889D4-02D0-4DF8-B8CA-F52956D4D547}" srcOrd="1" destOrd="0" presId="urn:microsoft.com/office/officeart/2005/8/layout/vList5"/>
    <dgm:cxn modelId="{9C78CBBE-30C8-42AF-95DC-76954EED55C1}" type="presParOf" srcId="{6B48B079-EB57-4285-8613-A7C78564FE88}" destId="{40F31A54-64E1-4019-8ECF-69C9C5096373}" srcOrd="1" destOrd="0" presId="urn:microsoft.com/office/officeart/2005/8/layout/vList5"/>
    <dgm:cxn modelId="{B40F0772-4ED3-44BF-9F5B-82A45413836B}" type="presParOf" srcId="{6B48B079-EB57-4285-8613-A7C78564FE88}" destId="{F7E1F209-787C-4D44-9E93-A8F857C1CC72}" srcOrd="2" destOrd="0" presId="urn:microsoft.com/office/officeart/2005/8/layout/vList5"/>
    <dgm:cxn modelId="{E78C0553-E40E-4CFD-A7B8-5DC6C4F103DB}" type="presParOf" srcId="{F7E1F209-787C-4D44-9E93-A8F857C1CC72}" destId="{E0826556-7FD3-4FD1-9883-D8D0B51DB690}" srcOrd="0" destOrd="0" presId="urn:microsoft.com/office/officeart/2005/8/layout/vList5"/>
    <dgm:cxn modelId="{A0AB3C52-31CF-44EF-8CBE-0A978C9F07A9}" type="presParOf" srcId="{F7E1F209-787C-4D44-9E93-A8F857C1CC72}" destId="{E3F4EC95-E384-417A-A733-A6DECB96E01D}" srcOrd="1" destOrd="0" presId="urn:microsoft.com/office/officeart/2005/8/layout/vList5"/>
    <dgm:cxn modelId="{A6C9D9E7-83EF-4F25-B6CC-27FD8FEB17FC}" type="presParOf" srcId="{6B48B079-EB57-4285-8613-A7C78564FE88}" destId="{94C8DE9B-9BD3-410A-9476-CFC515AD2D89}" srcOrd="3" destOrd="0" presId="urn:microsoft.com/office/officeart/2005/8/layout/vList5"/>
    <dgm:cxn modelId="{2D5EF1F1-3A13-48F9-AB4A-59A31EA586E8}" type="presParOf" srcId="{6B48B079-EB57-4285-8613-A7C78564FE88}" destId="{9DA7B5A3-05E4-4932-8461-7994E4DE5AA5}" srcOrd="4" destOrd="0" presId="urn:microsoft.com/office/officeart/2005/8/layout/vList5"/>
    <dgm:cxn modelId="{49441A2C-899D-4FDF-89ED-8E6505C2681C}" type="presParOf" srcId="{9DA7B5A3-05E4-4932-8461-7994E4DE5AA5}" destId="{A729A422-4AB0-41C9-8873-4C7A209BCE7B}" srcOrd="0" destOrd="0" presId="urn:microsoft.com/office/officeart/2005/8/layout/vList5"/>
    <dgm:cxn modelId="{3B4548CB-0539-484D-886D-8FFF80ECE757}" type="presParOf" srcId="{9DA7B5A3-05E4-4932-8461-7994E4DE5AA5}" destId="{3CBF8461-4F30-4E01-9614-A872651BD6A8}" srcOrd="1" destOrd="0" presId="urn:microsoft.com/office/officeart/2005/8/layout/vList5"/>
    <dgm:cxn modelId="{CCF00525-5AA9-4499-884D-0C888F7267B8}" type="presParOf" srcId="{6B48B079-EB57-4285-8613-A7C78564FE88}" destId="{033123E4-7645-4F76-B77F-8412E751A604}" srcOrd="5" destOrd="0" presId="urn:microsoft.com/office/officeart/2005/8/layout/vList5"/>
    <dgm:cxn modelId="{AFC5ECD7-1BD2-45B0-81A4-0F61368DF891}" type="presParOf" srcId="{6B48B079-EB57-4285-8613-A7C78564FE88}" destId="{AAF15A34-4DC7-4C69-AD3E-7D56E2F1A748}" srcOrd="6" destOrd="0" presId="urn:microsoft.com/office/officeart/2005/8/layout/vList5"/>
    <dgm:cxn modelId="{A6131096-11C7-4E72-9434-39734D21C709}" type="presParOf" srcId="{AAF15A34-4DC7-4C69-AD3E-7D56E2F1A748}" destId="{F92FF63D-6DED-4E67-B778-5D74AD853261}" srcOrd="0" destOrd="0" presId="urn:microsoft.com/office/officeart/2005/8/layout/vList5"/>
    <dgm:cxn modelId="{4EB5F4CD-7A36-49A5-8441-D8EDB2C33D42}" type="presParOf" srcId="{AAF15A34-4DC7-4C69-AD3E-7D56E2F1A748}" destId="{31A44A9C-F69D-4023-B6A3-AA32F8425D12}" srcOrd="1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10FBD4-C21C-48EB-86F3-EB1778DBF6D8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27E228-030B-4B70-8168-1616584ABF14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22,1 </a:t>
          </a:r>
          <a:r>
            <a:rPr lang="ru-RU" sz="2400" dirty="0" smtClean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 </a:t>
          </a:r>
          <a:r>
            <a:rPr lang="ru-RU" sz="24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2400" dirty="0">
            <a:solidFill>
              <a:schemeClr val="bg1">
                <a:lumMod val="95000"/>
              </a:schemeClr>
            </a:solidFill>
          </a:endParaRPr>
        </a:p>
      </dgm:t>
    </dgm:pt>
    <dgm:pt modelId="{484AA837-8576-4ACD-A24A-BD6099530F0A}" type="parTrans" cxnId="{1C833157-146D-4820-B38A-26F75B342EF8}">
      <dgm:prSet/>
      <dgm:spPr/>
      <dgm:t>
        <a:bodyPr/>
        <a:lstStyle/>
        <a:p>
          <a:endParaRPr lang="ru-RU"/>
        </a:p>
      </dgm:t>
    </dgm:pt>
    <dgm:pt modelId="{4188A9E9-8BB2-4E78-80B7-511C46500DCF}" type="sibTrans" cxnId="{1C833157-146D-4820-B38A-26F75B342EF8}">
      <dgm:prSet/>
      <dgm:spPr/>
      <dgm:t>
        <a:bodyPr/>
        <a:lstStyle/>
        <a:p>
          <a:endParaRPr lang="ru-RU"/>
        </a:p>
      </dgm:t>
    </dgm:pt>
    <dgm:pt modelId="{2B83BD0E-C999-433F-A15E-A9D9046CA873}">
      <dgm:prSet phldrT="[Текст]" custT="1"/>
      <dgm:spPr>
        <a:solidFill>
          <a:srgbClr val="00B05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Общий объем на ФОТ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10,1</a:t>
          </a:r>
          <a:endParaRPr lang="ru-RU" sz="2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 рублей</a:t>
          </a:r>
          <a:endParaRPr lang="ru-RU" sz="2000" dirty="0">
            <a:solidFill>
              <a:schemeClr val="bg1"/>
            </a:solidFill>
          </a:endParaRPr>
        </a:p>
      </dgm:t>
    </dgm:pt>
    <dgm:pt modelId="{E530EAE5-641C-4270-9FAB-F5F6CCDFF0EF}" type="parTrans" cxnId="{EE335FF1-10D6-4D8E-8FAE-CA7FEBD61C25}">
      <dgm:prSet/>
      <dgm:spPr>
        <a:ln>
          <a:solidFill>
            <a:srgbClr val="9F3446"/>
          </a:solidFill>
        </a:ln>
      </dgm:spPr>
      <dgm:t>
        <a:bodyPr/>
        <a:lstStyle/>
        <a:p>
          <a:endParaRPr lang="ru-RU"/>
        </a:p>
      </dgm:t>
    </dgm:pt>
    <dgm:pt modelId="{073E6B94-6516-45CD-AAB3-0F278149C4B9}" type="sibTrans" cxnId="{EE335FF1-10D6-4D8E-8FAE-CA7FEBD61C25}">
      <dgm:prSet/>
      <dgm:spPr/>
      <dgm:t>
        <a:bodyPr/>
        <a:lstStyle/>
        <a:p>
          <a:endParaRPr lang="ru-RU"/>
        </a:p>
      </dgm:t>
    </dgm:pt>
    <dgm:pt modelId="{D04F5C56-DBB1-4E7E-803D-53EE2B8BB7CC}">
      <dgm:prSet phldrT="[Текст]" custT="1"/>
      <dgm:spPr>
        <a:solidFill>
          <a:srgbClr val="92D05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Субвенция на зп в сфере образования </a:t>
          </a:r>
          <a:b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11,5</a:t>
          </a:r>
          <a:endParaRPr lang="ru-RU" sz="20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 рублей</a:t>
          </a:r>
          <a:endParaRPr lang="ru-RU" sz="2000" dirty="0">
            <a:solidFill>
              <a:schemeClr val="bg1"/>
            </a:solidFill>
          </a:endParaRPr>
        </a:p>
      </dgm:t>
    </dgm:pt>
    <dgm:pt modelId="{56F8AFF4-C0EE-4759-8C6D-3027A6ADAC13}" type="parTrans" cxnId="{C9624D06-3E2E-42CD-8E37-12AB958BF9C9}">
      <dgm:prSet/>
      <dgm:spPr>
        <a:ln>
          <a:solidFill>
            <a:srgbClr val="913C4E"/>
          </a:solidFill>
        </a:ln>
      </dgm:spPr>
      <dgm:t>
        <a:bodyPr/>
        <a:lstStyle/>
        <a:p>
          <a:endParaRPr lang="ru-RU"/>
        </a:p>
      </dgm:t>
    </dgm:pt>
    <dgm:pt modelId="{C63A211A-6C1B-4E6B-B634-4F1B04DD813B}" type="sibTrans" cxnId="{C9624D06-3E2E-42CD-8E37-12AB958BF9C9}">
      <dgm:prSet/>
      <dgm:spPr/>
      <dgm:t>
        <a:bodyPr/>
        <a:lstStyle/>
        <a:p>
          <a:endParaRPr lang="ru-RU"/>
        </a:p>
      </dgm:t>
    </dgm:pt>
    <dgm:pt modelId="{E03A68D5-81C4-424F-87AA-CF1DD39D0459}">
      <dgm:prSet custT="1"/>
      <dgm:spPr>
        <a:solidFill>
          <a:srgbClr val="00B05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Резерв на зп </a:t>
          </a:r>
          <a:r>
            <a: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0,37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 </a:t>
          </a:r>
          <a:r>
            <a: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</dgm:t>
    </dgm:pt>
    <dgm:pt modelId="{A077A143-2CEC-4AE4-B926-3A834CA8B7A5}" type="parTrans" cxnId="{1A7EDA9E-6C34-4248-8C22-947B247E7DB3}">
      <dgm:prSet/>
      <dgm:spPr>
        <a:ln>
          <a:solidFill>
            <a:srgbClr val="9C3E53"/>
          </a:solidFill>
        </a:ln>
      </dgm:spPr>
      <dgm:t>
        <a:bodyPr/>
        <a:lstStyle/>
        <a:p>
          <a:endParaRPr lang="ru-RU"/>
        </a:p>
      </dgm:t>
    </dgm:pt>
    <dgm:pt modelId="{8C3B33B0-9837-4B44-A14C-C5528470F4BD}" type="sibTrans" cxnId="{1A7EDA9E-6C34-4248-8C22-947B247E7DB3}">
      <dgm:prSet/>
      <dgm:spPr/>
      <dgm:t>
        <a:bodyPr/>
        <a:lstStyle/>
        <a:p>
          <a:endParaRPr lang="ru-RU"/>
        </a:p>
      </dgm:t>
    </dgm:pt>
    <dgm:pt modelId="{BE985A6F-05C1-4EAB-BC93-4A16F6F657E1}" type="pres">
      <dgm:prSet presAssocID="{D010FBD4-C21C-48EB-86F3-EB1778DBF6D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5531E61-F59E-4AEF-B84F-1E19F81F6F0F}" type="pres">
      <dgm:prSet presAssocID="{5527E228-030B-4B70-8168-1616584ABF14}" presName="singleCycle" presStyleCnt="0"/>
      <dgm:spPr/>
    </dgm:pt>
    <dgm:pt modelId="{0AF11A4B-6CD8-40B9-9E4D-D0CB2B6B19AF}" type="pres">
      <dgm:prSet presAssocID="{5527E228-030B-4B70-8168-1616584ABF14}" presName="singleCenter" presStyleLbl="node1" presStyleIdx="0" presStyleCnt="4" custLinFactNeighborX="2138" custLinFactNeighborY="-35477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1B4D9188-4E89-4253-863E-96FADA4D40F0}" type="pres">
      <dgm:prSet presAssocID="{E530EAE5-641C-4270-9FAB-F5F6CCDFF0EF}" presName="Name56" presStyleLbl="parChTrans1D2" presStyleIdx="0" presStyleCnt="3"/>
      <dgm:spPr/>
      <dgm:t>
        <a:bodyPr/>
        <a:lstStyle/>
        <a:p>
          <a:endParaRPr lang="ru-RU"/>
        </a:p>
      </dgm:t>
    </dgm:pt>
    <dgm:pt modelId="{C32208A3-7ED0-4DE4-AC4B-EE35AA0A319C}" type="pres">
      <dgm:prSet presAssocID="{2B83BD0E-C999-433F-A15E-A9D9046CA873}" presName="text0" presStyleLbl="node1" presStyleIdx="1" presStyleCnt="4" custScaleX="203613" custScaleY="213074" custRadScaleRad="99565" custRadScaleInc="-1754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BF356-7F85-4394-9E80-44001AB7F0CE}" type="pres">
      <dgm:prSet presAssocID="{56F8AFF4-C0EE-4759-8C6D-3027A6ADAC13}" presName="Name56" presStyleLbl="parChTrans1D2" presStyleIdx="1" presStyleCnt="3"/>
      <dgm:spPr/>
      <dgm:t>
        <a:bodyPr/>
        <a:lstStyle/>
        <a:p>
          <a:endParaRPr lang="ru-RU"/>
        </a:p>
      </dgm:t>
    </dgm:pt>
    <dgm:pt modelId="{2D50D598-484B-4AFA-A6B8-DB978FFC7B55}" type="pres">
      <dgm:prSet presAssocID="{D04F5C56-DBB1-4E7E-803D-53EE2B8BB7CC}" presName="text0" presStyleLbl="node1" presStyleIdx="2" presStyleCnt="4" custScaleX="212701" custScaleY="213461" custRadScaleRad="27025" custRadScaleInc="94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C3FE8-D1D9-4D88-9C39-9A43355709FE}" type="pres">
      <dgm:prSet presAssocID="{A077A143-2CEC-4AE4-B926-3A834CA8B7A5}" presName="Name56" presStyleLbl="parChTrans1D2" presStyleIdx="2" presStyleCnt="3"/>
      <dgm:spPr/>
      <dgm:t>
        <a:bodyPr/>
        <a:lstStyle/>
        <a:p>
          <a:endParaRPr lang="ru-RU"/>
        </a:p>
      </dgm:t>
    </dgm:pt>
    <dgm:pt modelId="{1161A701-CA04-45C9-B6E3-077956DD04A2}" type="pres">
      <dgm:prSet presAssocID="{E03A68D5-81C4-424F-87AA-CF1DD39D0459}" presName="text0" presStyleLbl="node1" presStyleIdx="3" presStyleCnt="4" custScaleX="195709" custScaleY="213994" custRadScaleRad="104884" custRadScaleInc="-226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335FF1-10D6-4D8E-8FAE-CA7FEBD61C25}" srcId="{5527E228-030B-4B70-8168-1616584ABF14}" destId="{2B83BD0E-C999-433F-A15E-A9D9046CA873}" srcOrd="0" destOrd="0" parTransId="{E530EAE5-641C-4270-9FAB-F5F6CCDFF0EF}" sibTransId="{073E6B94-6516-45CD-AAB3-0F278149C4B9}"/>
    <dgm:cxn modelId="{C9624D06-3E2E-42CD-8E37-12AB958BF9C9}" srcId="{5527E228-030B-4B70-8168-1616584ABF14}" destId="{D04F5C56-DBB1-4E7E-803D-53EE2B8BB7CC}" srcOrd="1" destOrd="0" parTransId="{56F8AFF4-C0EE-4759-8C6D-3027A6ADAC13}" sibTransId="{C63A211A-6C1B-4E6B-B634-4F1B04DD813B}"/>
    <dgm:cxn modelId="{CC341B63-5075-4155-8D85-7D52F73699AA}" type="presOf" srcId="{E530EAE5-641C-4270-9FAB-F5F6CCDFF0EF}" destId="{1B4D9188-4E89-4253-863E-96FADA4D40F0}" srcOrd="0" destOrd="0" presId="urn:microsoft.com/office/officeart/2008/layout/RadialCluster"/>
    <dgm:cxn modelId="{1A7EDA9E-6C34-4248-8C22-947B247E7DB3}" srcId="{5527E228-030B-4B70-8168-1616584ABF14}" destId="{E03A68D5-81C4-424F-87AA-CF1DD39D0459}" srcOrd="2" destOrd="0" parTransId="{A077A143-2CEC-4AE4-B926-3A834CA8B7A5}" sibTransId="{8C3B33B0-9837-4B44-A14C-C5528470F4BD}"/>
    <dgm:cxn modelId="{85A7CC3B-632F-47DC-89C2-367513DBDC53}" type="presOf" srcId="{2B83BD0E-C999-433F-A15E-A9D9046CA873}" destId="{C32208A3-7ED0-4DE4-AC4B-EE35AA0A319C}" srcOrd="0" destOrd="0" presId="urn:microsoft.com/office/officeart/2008/layout/RadialCluster"/>
    <dgm:cxn modelId="{1DCDD04E-31CD-4E21-A076-E2499CF710E4}" type="presOf" srcId="{D04F5C56-DBB1-4E7E-803D-53EE2B8BB7CC}" destId="{2D50D598-484B-4AFA-A6B8-DB978FFC7B55}" srcOrd="0" destOrd="0" presId="urn:microsoft.com/office/officeart/2008/layout/RadialCluster"/>
    <dgm:cxn modelId="{55C0A8BC-32B9-46E8-A104-D6D63929330A}" type="presOf" srcId="{A077A143-2CEC-4AE4-B926-3A834CA8B7A5}" destId="{E89C3FE8-D1D9-4D88-9C39-9A43355709FE}" srcOrd="0" destOrd="0" presId="urn:microsoft.com/office/officeart/2008/layout/RadialCluster"/>
    <dgm:cxn modelId="{B174DCF8-3E67-430E-ABF5-97073F637D82}" type="presOf" srcId="{D010FBD4-C21C-48EB-86F3-EB1778DBF6D8}" destId="{BE985A6F-05C1-4EAB-BC93-4A16F6F657E1}" srcOrd="0" destOrd="0" presId="urn:microsoft.com/office/officeart/2008/layout/RadialCluster"/>
    <dgm:cxn modelId="{EE85AAB4-17A8-4160-9871-920B74422D2E}" type="presOf" srcId="{E03A68D5-81C4-424F-87AA-CF1DD39D0459}" destId="{1161A701-CA04-45C9-B6E3-077956DD04A2}" srcOrd="0" destOrd="0" presId="urn:microsoft.com/office/officeart/2008/layout/RadialCluster"/>
    <dgm:cxn modelId="{1C833157-146D-4820-B38A-26F75B342EF8}" srcId="{D010FBD4-C21C-48EB-86F3-EB1778DBF6D8}" destId="{5527E228-030B-4B70-8168-1616584ABF14}" srcOrd="0" destOrd="0" parTransId="{484AA837-8576-4ACD-A24A-BD6099530F0A}" sibTransId="{4188A9E9-8BB2-4E78-80B7-511C46500DCF}"/>
    <dgm:cxn modelId="{2E3BE13C-AF99-49A4-8D54-1A39D39F695D}" type="presOf" srcId="{56F8AFF4-C0EE-4759-8C6D-3027A6ADAC13}" destId="{C5BBF356-7F85-4394-9E80-44001AB7F0CE}" srcOrd="0" destOrd="0" presId="urn:microsoft.com/office/officeart/2008/layout/RadialCluster"/>
    <dgm:cxn modelId="{3C03CFFA-86D7-4881-9487-11DA90D7CC22}" type="presOf" srcId="{5527E228-030B-4B70-8168-1616584ABF14}" destId="{0AF11A4B-6CD8-40B9-9E4D-D0CB2B6B19AF}" srcOrd="0" destOrd="0" presId="urn:microsoft.com/office/officeart/2008/layout/RadialCluster"/>
    <dgm:cxn modelId="{C51BC569-5135-4A67-B787-0F959ED6AA98}" type="presParOf" srcId="{BE985A6F-05C1-4EAB-BC93-4A16F6F657E1}" destId="{15531E61-F59E-4AEF-B84F-1E19F81F6F0F}" srcOrd="0" destOrd="0" presId="urn:microsoft.com/office/officeart/2008/layout/RadialCluster"/>
    <dgm:cxn modelId="{3389F5A8-01C8-4F3A-8D71-C9023E336991}" type="presParOf" srcId="{15531E61-F59E-4AEF-B84F-1E19F81F6F0F}" destId="{0AF11A4B-6CD8-40B9-9E4D-D0CB2B6B19AF}" srcOrd="0" destOrd="0" presId="urn:microsoft.com/office/officeart/2008/layout/RadialCluster"/>
    <dgm:cxn modelId="{DFAC4F31-99F3-4E14-A24B-CD0EB4D29518}" type="presParOf" srcId="{15531E61-F59E-4AEF-B84F-1E19F81F6F0F}" destId="{1B4D9188-4E89-4253-863E-96FADA4D40F0}" srcOrd="1" destOrd="0" presId="urn:microsoft.com/office/officeart/2008/layout/RadialCluster"/>
    <dgm:cxn modelId="{01425B1D-A6F9-46D2-9543-0D744EED49C0}" type="presParOf" srcId="{15531E61-F59E-4AEF-B84F-1E19F81F6F0F}" destId="{C32208A3-7ED0-4DE4-AC4B-EE35AA0A319C}" srcOrd="2" destOrd="0" presId="urn:microsoft.com/office/officeart/2008/layout/RadialCluster"/>
    <dgm:cxn modelId="{AB698B6F-09EE-4C10-A501-ACC849B7F079}" type="presParOf" srcId="{15531E61-F59E-4AEF-B84F-1E19F81F6F0F}" destId="{C5BBF356-7F85-4394-9E80-44001AB7F0CE}" srcOrd="3" destOrd="0" presId="urn:microsoft.com/office/officeart/2008/layout/RadialCluster"/>
    <dgm:cxn modelId="{0813FABD-5DED-46B4-83BA-D152EDA8D6CA}" type="presParOf" srcId="{15531E61-F59E-4AEF-B84F-1E19F81F6F0F}" destId="{2D50D598-484B-4AFA-A6B8-DB978FFC7B55}" srcOrd="4" destOrd="0" presId="urn:microsoft.com/office/officeart/2008/layout/RadialCluster"/>
    <dgm:cxn modelId="{CB5538CA-F211-4BE4-954C-60093AEE21B6}" type="presParOf" srcId="{15531E61-F59E-4AEF-B84F-1E19F81F6F0F}" destId="{E89C3FE8-D1D9-4D88-9C39-9A43355709FE}" srcOrd="5" destOrd="0" presId="urn:microsoft.com/office/officeart/2008/layout/RadialCluster"/>
    <dgm:cxn modelId="{4B55E206-7FB6-451A-AC28-B8EB32600468}" type="presParOf" srcId="{15531E61-F59E-4AEF-B84F-1E19F81F6F0F}" destId="{1161A701-CA04-45C9-B6E3-077956DD04A2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114987-5984-4159-981F-4A0240DEFC6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A0C5B30-DE22-4DF5-9467-694B10D52CDE}">
      <dgm:prSet phldrT="[Текст]"/>
      <dgm:spPr/>
      <dgm:t>
        <a:bodyPr/>
        <a:lstStyle/>
        <a:p>
          <a:endParaRPr lang="ru-RU" b="1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E322DC-998A-4FEE-A0D4-67BF32A5C271}" type="parTrans" cxnId="{3F53B639-8036-4433-9F75-36B3A7FCC9E6}">
      <dgm:prSet/>
      <dgm:spPr/>
      <dgm:t>
        <a:bodyPr/>
        <a:lstStyle/>
        <a:p>
          <a:endParaRPr lang="ru-RU"/>
        </a:p>
      </dgm:t>
    </dgm:pt>
    <dgm:pt modelId="{C68E7D5B-94E2-4486-BD61-C602677CEFFD}" type="sibTrans" cxnId="{3F53B639-8036-4433-9F75-36B3A7FCC9E6}">
      <dgm:prSet/>
      <dgm:spPr/>
      <dgm:t>
        <a:bodyPr/>
        <a:lstStyle/>
        <a:p>
          <a:endParaRPr lang="ru-RU"/>
        </a:p>
      </dgm:t>
    </dgm:pt>
    <dgm:pt modelId="{67E12025-A6C3-4573-8111-95E9142873F3}">
      <dgm:prSet phldrT="[Текст]" custT="1"/>
      <dgm:spPr/>
      <dgm:t>
        <a:bodyPr anchor="ctr"/>
        <a:lstStyle/>
        <a:p>
          <a:pPr algn="l"/>
          <a:r>
            <a:rPr lang="ru-RU" sz="1100" b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оплаты труда работников казенных, бюджетных и автономных учреждений КБР с 1 августа </a:t>
          </a:r>
          <a:r>
            <a:rPr lang="ru-RU" sz="1100" b="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1100" b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года на 10 % </a:t>
          </a:r>
        </a:p>
      </dgm:t>
    </dgm:pt>
    <dgm:pt modelId="{0E1ADEF7-9786-43A1-B346-082253BAC854}" type="parTrans" cxnId="{1E72144E-9E03-4185-ABA7-B2BA24E5233A}">
      <dgm:prSet/>
      <dgm:spPr/>
      <dgm:t>
        <a:bodyPr/>
        <a:lstStyle/>
        <a:p>
          <a:endParaRPr lang="ru-RU"/>
        </a:p>
      </dgm:t>
    </dgm:pt>
    <dgm:pt modelId="{13D5C003-F62E-465D-8709-6452CEB91AC7}" type="sibTrans" cxnId="{1E72144E-9E03-4185-ABA7-B2BA24E5233A}">
      <dgm:prSet/>
      <dgm:spPr/>
      <dgm:t>
        <a:bodyPr/>
        <a:lstStyle/>
        <a:p>
          <a:endParaRPr lang="ru-RU"/>
        </a:p>
      </dgm:t>
    </dgm:pt>
    <dgm:pt modelId="{B61070AD-EC9A-4B45-9D70-B55E61ABCC54}">
      <dgm:prSet phldrT="[Текст]" custT="1"/>
      <dgm:spPr/>
      <dgm:t>
        <a:bodyPr anchor="ctr"/>
        <a:lstStyle/>
        <a:p>
          <a:r>
            <a:rPr lang="ru-RU" sz="1100" b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МРОТ с 1 января </a:t>
          </a:r>
          <a:r>
            <a:rPr lang="ru-RU" sz="1100" b="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sz="1100" b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г. до </a:t>
          </a:r>
          <a:r>
            <a:rPr lang="ru-RU" sz="1100" b="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22 440 </a:t>
          </a:r>
          <a:r>
            <a:rPr lang="ru-RU" sz="1100" b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1100" b="0" dirty="0">
            <a:solidFill>
              <a:schemeClr val="accent3">
                <a:lumMod val="50000"/>
              </a:schemeClr>
            </a:solidFill>
          </a:endParaRPr>
        </a:p>
      </dgm:t>
    </dgm:pt>
    <dgm:pt modelId="{B978D8C9-590F-4595-BD32-87FEE49CC8F8}" type="parTrans" cxnId="{0218762B-186F-4ADC-BDA9-2C599B4ABBB9}">
      <dgm:prSet/>
      <dgm:spPr/>
      <dgm:t>
        <a:bodyPr/>
        <a:lstStyle/>
        <a:p>
          <a:endParaRPr lang="ru-RU"/>
        </a:p>
      </dgm:t>
    </dgm:pt>
    <dgm:pt modelId="{39748E04-B93D-4CEF-8688-F826D95A208E}" type="sibTrans" cxnId="{0218762B-186F-4ADC-BDA9-2C599B4ABBB9}">
      <dgm:prSet/>
      <dgm:spPr/>
      <dgm:t>
        <a:bodyPr/>
        <a:lstStyle/>
        <a:p>
          <a:endParaRPr lang="ru-RU"/>
        </a:p>
      </dgm:t>
    </dgm:pt>
    <dgm:pt modelId="{847E6A98-AC19-4ED9-B451-1E95BE0C1CC4}" type="pres">
      <dgm:prSet presAssocID="{5A114987-5984-4159-981F-4A0240DEFC63}" presName="arrowDiagram" presStyleCnt="0">
        <dgm:presLayoutVars>
          <dgm:chMax val="5"/>
          <dgm:dir/>
          <dgm:resizeHandles val="exact"/>
        </dgm:presLayoutVars>
      </dgm:prSet>
      <dgm:spPr/>
    </dgm:pt>
    <dgm:pt modelId="{F5C3883B-8E42-490B-9EBD-51C4DD760345}" type="pres">
      <dgm:prSet presAssocID="{5A114987-5984-4159-981F-4A0240DEFC63}" presName="arrow" presStyleLbl="bgShp" presStyleIdx="0" presStyleCnt="1" custScaleX="133896" custLinFactNeighborX="-1159" custLinFactNeighborY="464"/>
      <dgm:spPr>
        <a:solidFill>
          <a:schemeClr val="accent4">
            <a:lumMod val="60000"/>
            <a:lumOff val="40000"/>
          </a:schemeClr>
        </a:solidFill>
      </dgm:spPr>
    </dgm:pt>
    <dgm:pt modelId="{E5221643-BEC1-4A5E-A528-8D567EF6370B}" type="pres">
      <dgm:prSet presAssocID="{5A114987-5984-4159-981F-4A0240DEFC63}" presName="arrowDiagram3" presStyleCnt="0"/>
      <dgm:spPr/>
    </dgm:pt>
    <dgm:pt modelId="{1CD25C37-E4BA-47A7-B3FC-C3F0B2073E74}" type="pres">
      <dgm:prSet presAssocID="{3A0C5B30-DE22-4DF5-9467-694B10D52CDE}" presName="bullet3a" presStyleLbl="node1" presStyleIdx="0" presStyleCnt="3" custLinFactY="-100000" custLinFactNeighborX="-26470" custLinFactNeighborY="-173521"/>
      <dgm:spPr>
        <a:solidFill>
          <a:srgbClr val="00B050"/>
        </a:solidFill>
      </dgm:spPr>
    </dgm:pt>
    <dgm:pt modelId="{2D4132D8-8BFF-4596-A1DB-92ABE026BC08}" type="pres">
      <dgm:prSet presAssocID="{3A0C5B30-DE22-4DF5-9467-694B10D52CDE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DA2CCA-3C00-4BEE-9F9F-47CF44E80215}" type="pres">
      <dgm:prSet presAssocID="{67E12025-A6C3-4573-8111-95E9142873F3}" presName="bullet3b" presStyleLbl="node1" presStyleIdx="1" presStyleCnt="3"/>
      <dgm:spPr>
        <a:solidFill>
          <a:schemeClr val="accent4">
            <a:lumMod val="60000"/>
            <a:lumOff val="40000"/>
          </a:schemeClr>
        </a:solidFill>
        <a:ln>
          <a:solidFill>
            <a:schemeClr val="accent4">
              <a:lumMod val="60000"/>
              <a:lumOff val="40000"/>
            </a:schemeClr>
          </a:solidFill>
        </a:ln>
      </dgm:spPr>
    </dgm:pt>
    <dgm:pt modelId="{6F2ED278-0C7C-424E-9B85-CD8D3CD81DDA}" type="pres">
      <dgm:prSet presAssocID="{67E12025-A6C3-4573-8111-95E9142873F3}" presName="textBox3b" presStyleLbl="revTx" presStyleIdx="1" presStyleCnt="3" custScaleX="217213" custScaleY="58483" custLinFactX="-76547" custLinFactNeighborX="-100000" custLinFactNeighborY="-755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001A9-76C5-42DB-8965-A6E0DEEF489F}" type="pres">
      <dgm:prSet presAssocID="{B61070AD-EC9A-4B45-9D70-B55E61ABCC54}" presName="bullet3c" presStyleLbl="node1" presStyleIdx="2" presStyleCnt="3"/>
      <dgm:spPr>
        <a:solidFill>
          <a:srgbClr val="00B050"/>
        </a:solidFill>
      </dgm:spPr>
    </dgm:pt>
    <dgm:pt modelId="{DD038539-16C5-445B-930E-498D2B61B571}" type="pres">
      <dgm:prSet presAssocID="{B61070AD-EC9A-4B45-9D70-B55E61ABCC54}" presName="textBox3c" presStyleLbl="revTx" presStyleIdx="2" presStyleCnt="3" custScaleX="140700" custScaleY="64188" custLinFactNeighborX="9961" custLinFactNeighborY="-6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7A31F9-7219-49A9-8C4A-DD332666289F}" type="presOf" srcId="{3A0C5B30-DE22-4DF5-9467-694B10D52CDE}" destId="{2D4132D8-8BFF-4596-A1DB-92ABE026BC08}" srcOrd="0" destOrd="0" presId="urn:microsoft.com/office/officeart/2005/8/layout/arrow2"/>
    <dgm:cxn modelId="{1E72144E-9E03-4185-ABA7-B2BA24E5233A}" srcId="{5A114987-5984-4159-981F-4A0240DEFC63}" destId="{67E12025-A6C3-4573-8111-95E9142873F3}" srcOrd="1" destOrd="0" parTransId="{0E1ADEF7-9786-43A1-B346-082253BAC854}" sibTransId="{13D5C003-F62E-465D-8709-6452CEB91AC7}"/>
    <dgm:cxn modelId="{0218762B-186F-4ADC-BDA9-2C599B4ABBB9}" srcId="{5A114987-5984-4159-981F-4A0240DEFC63}" destId="{B61070AD-EC9A-4B45-9D70-B55E61ABCC54}" srcOrd="2" destOrd="0" parTransId="{B978D8C9-590F-4595-BD32-87FEE49CC8F8}" sibTransId="{39748E04-B93D-4CEF-8688-F826D95A208E}"/>
    <dgm:cxn modelId="{35D4913D-5751-4633-9213-F312D08F58FB}" type="presOf" srcId="{B61070AD-EC9A-4B45-9D70-B55E61ABCC54}" destId="{DD038539-16C5-445B-930E-498D2B61B571}" srcOrd="0" destOrd="0" presId="urn:microsoft.com/office/officeart/2005/8/layout/arrow2"/>
    <dgm:cxn modelId="{3F53B639-8036-4433-9F75-36B3A7FCC9E6}" srcId="{5A114987-5984-4159-981F-4A0240DEFC63}" destId="{3A0C5B30-DE22-4DF5-9467-694B10D52CDE}" srcOrd="0" destOrd="0" parTransId="{99E322DC-998A-4FEE-A0D4-67BF32A5C271}" sibTransId="{C68E7D5B-94E2-4486-BD61-C602677CEFFD}"/>
    <dgm:cxn modelId="{7A26DBA2-E4A3-40B1-AE4A-3BABC9062DE0}" type="presOf" srcId="{67E12025-A6C3-4573-8111-95E9142873F3}" destId="{6F2ED278-0C7C-424E-9B85-CD8D3CD81DDA}" srcOrd="0" destOrd="0" presId="urn:microsoft.com/office/officeart/2005/8/layout/arrow2"/>
    <dgm:cxn modelId="{D6C6A572-B2B3-4620-B6F1-895006569220}" type="presOf" srcId="{5A114987-5984-4159-981F-4A0240DEFC63}" destId="{847E6A98-AC19-4ED9-B451-1E95BE0C1CC4}" srcOrd="0" destOrd="0" presId="urn:microsoft.com/office/officeart/2005/8/layout/arrow2"/>
    <dgm:cxn modelId="{DCF0DD56-AFC4-450F-B228-DFEC4DC7E039}" type="presParOf" srcId="{847E6A98-AC19-4ED9-B451-1E95BE0C1CC4}" destId="{F5C3883B-8E42-490B-9EBD-51C4DD760345}" srcOrd="0" destOrd="0" presId="urn:microsoft.com/office/officeart/2005/8/layout/arrow2"/>
    <dgm:cxn modelId="{2D984017-A545-44C4-A8AF-E2E176C1101A}" type="presParOf" srcId="{847E6A98-AC19-4ED9-B451-1E95BE0C1CC4}" destId="{E5221643-BEC1-4A5E-A528-8D567EF6370B}" srcOrd="1" destOrd="0" presId="urn:microsoft.com/office/officeart/2005/8/layout/arrow2"/>
    <dgm:cxn modelId="{30394DFC-2D5B-412E-A55C-0F966C88C61B}" type="presParOf" srcId="{E5221643-BEC1-4A5E-A528-8D567EF6370B}" destId="{1CD25C37-E4BA-47A7-B3FC-C3F0B2073E74}" srcOrd="0" destOrd="0" presId="urn:microsoft.com/office/officeart/2005/8/layout/arrow2"/>
    <dgm:cxn modelId="{5640463D-D49A-486C-9EDE-E6EA15145EA2}" type="presParOf" srcId="{E5221643-BEC1-4A5E-A528-8D567EF6370B}" destId="{2D4132D8-8BFF-4596-A1DB-92ABE026BC08}" srcOrd="1" destOrd="0" presId="urn:microsoft.com/office/officeart/2005/8/layout/arrow2"/>
    <dgm:cxn modelId="{66E7C201-7AFE-486B-85C7-D84FB42F8B72}" type="presParOf" srcId="{E5221643-BEC1-4A5E-A528-8D567EF6370B}" destId="{3CDA2CCA-3C00-4BEE-9F9F-47CF44E80215}" srcOrd="2" destOrd="0" presId="urn:microsoft.com/office/officeart/2005/8/layout/arrow2"/>
    <dgm:cxn modelId="{745BF8A0-9881-4ACD-B932-1213FA5AD4A7}" type="presParOf" srcId="{E5221643-BEC1-4A5E-A528-8D567EF6370B}" destId="{6F2ED278-0C7C-424E-9B85-CD8D3CD81DDA}" srcOrd="3" destOrd="0" presId="urn:microsoft.com/office/officeart/2005/8/layout/arrow2"/>
    <dgm:cxn modelId="{6137E892-1F78-4F82-850E-A24E80825A10}" type="presParOf" srcId="{E5221643-BEC1-4A5E-A528-8D567EF6370B}" destId="{608001A9-76C5-42DB-8965-A6E0DEEF489F}" srcOrd="4" destOrd="0" presId="urn:microsoft.com/office/officeart/2005/8/layout/arrow2"/>
    <dgm:cxn modelId="{78C87B20-6F7B-411E-A52C-29DDA05A0759}" type="presParOf" srcId="{E5221643-BEC1-4A5E-A528-8D567EF6370B}" destId="{DD038539-16C5-445B-930E-498D2B61B571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522EC57-127A-4481-BC72-1C6242164D0D}" type="doc">
      <dgm:prSet loTypeId="urn:microsoft.com/office/officeart/2008/layout/PictureStrips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790AED6-4977-48D5-ADAF-AAC4C4E26469}">
      <dgm:prSet phldrT="[Текст]" custT="1"/>
      <dgm:spPr>
        <a:ln>
          <a:solidFill>
            <a:srgbClr val="C10B73"/>
          </a:solidFill>
        </a:ln>
      </dgm:spPr>
      <dgm:t>
        <a:bodyPr anchor="ctr"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Проектирование, строительство, ремонт, капитальный ремонт и нормативное содержание автомобильных дорог</a:t>
          </a:r>
        </a:p>
      </dgm:t>
    </dgm:pt>
    <dgm:pt modelId="{DE3ED35D-8EE8-4AE8-8FCD-BA0374F78D18}" type="parTrans" cxnId="{E5B7BA2E-3CCA-4CC1-B556-60321A45A24C}">
      <dgm:prSet/>
      <dgm:spPr/>
      <dgm:t>
        <a:bodyPr/>
        <a:lstStyle/>
        <a:p>
          <a:endParaRPr lang="ru-RU" sz="1400"/>
        </a:p>
      </dgm:t>
    </dgm:pt>
    <dgm:pt modelId="{FF5ACA68-126C-4234-BF95-B5921F30BB14}" type="sibTrans" cxnId="{E5B7BA2E-3CCA-4CC1-B556-60321A45A24C}">
      <dgm:prSet/>
      <dgm:spPr/>
      <dgm:t>
        <a:bodyPr/>
        <a:lstStyle/>
        <a:p>
          <a:endParaRPr lang="ru-RU" sz="1400"/>
        </a:p>
      </dgm:t>
    </dgm:pt>
    <dgm:pt modelId="{49F40C8E-42F3-4400-9D6B-FB8EB44ED2BA}">
      <dgm:prSet phldrT="[Текст]" custT="1"/>
      <dgm:spPr>
        <a:ln>
          <a:solidFill>
            <a:srgbClr val="C10B73"/>
          </a:solidFill>
        </a:ln>
      </dgm:spPr>
      <dgm:t>
        <a:bodyPr anchor="ctr"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нацпроекта «Безопасные, качественные дороги»</a:t>
          </a:r>
        </a:p>
      </dgm:t>
    </dgm:pt>
    <dgm:pt modelId="{7F7A0DA0-4CE3-4655-9CFF-87869EBD630C}" type="parTrans" cxnId="{E0347E6D-B652-41A3-8C2B-9C49211BBF75}">
      <dgm:prSet/>
      <dgm:spPr/>
      <dgm:t>
        <a:bodyPr/>
        <a:lstStyle/>
        <a:p>
          <a:endParaRPr lang="ru-RU" sz="1400"/>
        </a:p>
      </dgm:t>
    </dgm:pt>
    <dgm:pt modelId="{4B46F493-8072-44EF-B0BE-8E4E12D3285A}" type="sibTrans" cxnId="{E0347E6D-B652-41A3-8C2B-9C49211BBF75}">
      <dgm:prSet/>
      <dgm:spPr/>
      <dgm:t>
        <a:bodyPr/>
        <a:lstStyle/>
        <a:p>
          <a:endParaRPr lang="ru-RU" sz="1400"/>
        </a:p>
      </dgm:t>
    </dgm:pt>
    <dgm:pt modelId="{2D99DD09-F3EF-4E4E-82FD-04514E4515DF}">
      <dgm:prSet phldrT="[Текст]" custT="1"/>
      <dgm:spPr>
        <a:ln>
          <a:solidFill>
            <a:srgbClr val="C10B73"/>
          </a:solidFill>
        </a:ln>
      </dgm:spPr>
      <dgm:t>
        <a:bodyPr anchor="ctr"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функциониро-вания систем фото - и видеофиксации нарушений правил дорожного движения</a:t>
          </a:r>
        </a:p>
      </dgm:t>
    </dgm:pt>
    <dgm:pt modelId="{0DCA2218-B1F4-4749-A1AC-B6669307FBD7}" type="parTrans" cxnId="{08AC0D83-6456-4E31-997E-BF6E67175268}">
      <dgm:prSet/>
      <dgm:spPr/>
      <dgm:t>
        <a:bodyPr/>
        <a:lstStyle/>
        <a:p>
          <a:endParaRPr lang="ru-RU" sz="1400"/>
        </a:p>
      </dgm:t>
    </dgm:pt>
    <dgm:pt modelId="{EF5EED99-9A29-4CC7-9056-D83F173C38DE}" type="sibTrans" cxnId="{08AC0D83-6456-4E31-997E-BF6E67175268}">
      <dgm:prSet/>
      <dgm:spPr/>
      <dgm:t>
        <a:bodyPr/>
        <a:lstStyle/>
        <a:p>
          <a:endParaRPr lang="ru-RU" sz="1400"/>
        </a:p>
      </dgm:t>
    </dgm:pt>
    <dgm:pt modelId="{0C112CAE-B5F0-41B1-AFCE-0B8FB250594B}">
      <dgm:prSet custT="1"/>
      <dgm:spPr>
        <a:ln>
          <a:solidFill>
            <a:srgbClr val="C10B73"/>
          </a:solidFill>
        </a:ln>
      </dgm:spPr>
      <dgm:t>
        <a:bodyPr anchor="ctr"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r>
            <a:rPr lang="ru-RU" sz="1400" dirty="0"/>
            <a:t>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местным бюджетам на реализацию мероприятий в сфере дорожного хозяйства</a:t>
          </a:r>
        </a:p>
      </dgm:t>
    </dgm:pt>
    <dgm:pt modelId="{8BAC76F4-75E3-41AD-A6EB-881417F2F4BA}" type="parTrans" cxnId="{C7A8A552-12A1-457C-A21C-49F7272D60BA}">
      <dgm:prSet/>
      <dgm:spPr/>
      <dgm:t>
        <a:bodyPr/>
        <a:lstStyle/>
        <a:p>
          <a:endParaRPr lang="ru-RU" sz="1400"/>
        </a:p>
      </dgm:t>
    </dgm:pt>
    <dgm:pt modelId="{F0893E8C-92E9-4A1B-90D7-C6D79C765A36}" type="sibTrans" cxnId="{C7A8A552-12A1-457C-A21C-49F7272D60BA}">
      <dgm:prSet/>
      <dgm:spPr/>
      <dgm:t>
        <a:bodyPr/>
        <a:lstStyle/>
        <a:p>
          <a:endParaRPr lang="ru-RU" sz="1400"/>
        </a:p>
      </dgm:t>
    </dgm:pt>
    <dgm:pt modelId="{2DB5F008-543F-4C0F-A7B9-215268992A0D}" type="pres">
      <dgm:prSet presAssocID="{5522EC57-127A-4481-BC72-1C6242164D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42C938-4A31-4730-B5C1-703E597E8FC6}" type="pres">
      <dgm:prSet presAssocID="{C790AED6-4977-48D5-ADAF-AAC4C4E26469}" presName="composite" presStyleCnt="0"/>
      <dgm:spPr/>
    </dgm:pt>
    <dgm:pt modelId="{2E7A84A8-E1A7-4E60-94E4-F373A1C77E3F}" type="pres">
      <dgm:prSet presAssocID="{C790AED6-4977-48D5-ADAF-AAC4C4E26469}" presName="rect1" presStyleLbl="trAlignAcc1" presStyleIdx="0" presStyleCnt="4" custScaleX="164075" custLinFactNeighborX="-1096" custLinFactNeighborY="15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A320ED-10F7-4A0C-8E7E-4942DD14746B}" type="pres">
      <dgm:prSet presAssocID="{C790AED6-4977-48D5-ADAF-AAC4C4E26469}" presName="rect2" presStyleLbl="fgImgPlace1" presStyleIdx="0" presStyleCnt="4" custScaleX="121045" custLinFactX="-61975" custLinFactNeighborX="-100000" custLinFactNeighborY="1001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5000" r="-65000"/>
          </a:stretch>
        </a:blipFill>
      </dgm:spPr>
      <dgm:t>
        <a:bodyPr/>
        <a:lstStyle/>
        <a:p>
          <a:endParaRPr lang="ru-RU"/>
        </a:p>
      </dgm:t>
    </dgm:pt>
    <dgm:pt modelId="{758320CF-AF44-41E2-A6EC-71DA7227D13E}" type="pres">
      <dgm:prSet presAssocID="{FF5ACA68-126C-4234-BF95-B5921F30BB14}" presName="sibTrans" presStyleCnt="0"/>
      <dgm:spPr/>
    </dgm:pt>
    <dgm:pt modelId="{16283645-2839-463C-AB95-C2ACCBBA3856}" type="pres">
      <dgm:prSet presAssocID="{2D99DD09-F3EF-4E4E-82FD-04514E4515DF}" presName="composite" presStyleCnt="0"/>
      <dgm:spPr/>
    </dgm:pt>
    <dgm:pt modelId="{201095FC-49D5-4B2F-A1DA-5F1FC1997DA2}" type="pres">
      <dgm:prSet presAssocID="{2D99DD09-F3EF-4E4E-82FD-04514E4515DF}" presName="rect1" presStyleLbl="trAlignAcc1" presStyleIdx="1" presStyleCnt="4" custScaleY="152367" custLinFactNeighborY="35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89A53-49B0-4D8B-93EF-4511A4909718}" type="pres">
      <dgm:prSet presAssocID="{2D99DD09-F3EF-4E4E-82FD-04514E4515DF}" presName="rect2" presStyleLbl="fgImgPlace1" presStyleIdx="1" presStyleCnt="4" custLinFactNeighborX="-10019" custLinFactNeighborY="10019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t="-8989" r="-50000" b="-8989"/>
          </a:stretch>
        </a:blipFill>
      </dgm:spPr>
      <dgm:t>
        <a:bodyPr/>
        <a:lstStyle/>
        <a:p>
          <a:endParaRPr lang="ru-RU"/>
        </a:p>
      </dgm:t>
    </dgm:pt>
    <dgm:pt modelId="{C0DD11DB-C54F-4E58-8C72-0E3B9C41D41B}" type="pres">
      <dgm:prSet presAssocID="{EF5EED99-9A29-4CC7-9056-D83F173C38DE}" presName="sibTrans" presStyleCnt="0"/>
      <dgm:spPr/>
    </dgm:pt>
    <dgm:pt modelId="{EE52C9CA-927E-4EC5-875A-94F44F6A8429}" type="pres">
      <dgm:prSet presAssocID="{49F40C8E-42F3-4400-9D6B-FB8EB44ED2BA}" presName="composite" presStyleCnt="0"/>
      <dgm:spPr/>
    </dgm:pt>
    <dgm:pt modelId="{377FC890-DD24-4868-A8ED-148DFB946A3F}" type="pres">
      <dgm:prSet presAssocID="{49F40C8E-42F3-4400-9D6B-FB8EB44ED2BA}" presName="rect1" presStyleLbl="trAlignAcc1" presStyleIdx="2" presStyleCnt="4" custScaleY="150030" custLinFactNeighborX="-3653" custLinFactNeighborY="35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9268F-117C-47E2-BBEA-9A2713E0B09C}" type="pres">
      <dgm:prSet presAssocID="{49F40C8E-42F3-4400-9D6B-FB8EB44ED2BA}" presName="rect2" presStyleLbl="fgImgPlace1" presStyleIdx="2" presStyleCnt="4" custLinFactNeighborX="-21708" custLinFactNeighborY="1001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</dgm:spPr>
      <dgm:t>
        <a:bodyPr/>
        <a:lstStyle/>
        <a:p>
          <a:endParaRPr lang="ru-RU"/>
        </a:p>
      </dgm:t>
    </dgm:pt>
    <dgm:pt modelId="{5448F855-77FE-4B19-A793-337B1D6A5C82}" type="pres">
      <dgm:prSet presAssocID="{4B46F493-8072-44EF-B0BE-8E4E12D3285A}" presName="sibTrans" presStyleCnt="0"/>
      <dgm:spPr/>
    </dgm:pt>
    <dgm:pt modelId="{D54DD7BA-AE6E-4169-8F5F-0FC4A9707A09}" type="pres">
      <dgm:prSet presAssocID="{0C112CAE-B5F0-41B1-AFCE-0B8FB250594B}" presName="composite" presStyleCnt="0"/>
      <dgm:spPr/>
    </dgm:pt>
    <dgm:pt modelId="{682FE014-75EE-4E83-9AB7-F841A0510A76}" type="pres">
      <dgm:prSet presAssocID="{0C112CAE-B5F0-41B1-AFCE-0B8FB250594B}" presName="rect1" presStyleLbl="trAlignAcc1" presStyleIdx="3" presStyleCnt="4" custScaleY="145447" custLinFactNeighborX="5479" custLinFactNeighborY="61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650983-7AF2-4357-9AA4-141708462FF0}" type="pres">
      <dgm:prSet presAssocID="{0C112CAE-B5F0-41B1-AFCE-0B8FB250594B}" presName="rect2" presStyleLbl="fgImgPlace1" presStyleIdx="3" presStyleCnt="4" custLinFactNeighborX="1670" custLinFactNeighborY="47869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4591" t="-10833" r="-31409" b="-10833"/>
          </a:stretch>
        </a:blipFill>
      </dgm:spPr>
      <dgm:t>
        <a:bodyPr/>
        <a:lstStyle/>
        <a:p>
          <a:endParaRPr lang="ru-RU"/>
        </a:p>
      </dgm:t>
    </dgm:pt>
  </dgm:ptLst>
  <dgm:cxnLst>
    <dgm:cxn modelId="{26E2D327-6A87-4EE5-95DC-4ACD2632A079}" type="presOf" srcId="{49F40C8E-42F3-4400-9D6B-FB8EB44ED2BA}" destId="{377FC890-DD24-4868-A8ED-148DFB946A3F}" srcOrd="0" destOrd="0" presId="urn:microsoft.com/office/officeart/2008/layout/PictureStrips"/>
    <dgm:cxn modelId="{6A1C6EBA-82CD-4CAB-B2E2-B12A39446A20}" type="presOf" srcId="{2D99DD09-F3EF-4E4E-82FD-04514E4515DF}" destId="{201095FC-49D5-4B2F-A1DA-5F1FC1997DA2}" srcOrd="0" destOrd="0" presId="urn:microsoft.com/office/officeart/2008/layout/PictureStrips"/>
    <dgm:cxn modelId="{29F7ABA6-8467-498A-ADAD-F4128E72036C}" type="presOf" srcId="{5522EC57-127A-4481-BC72-1C6242164D0D}" destId="{2DB5F008-543F-4C0F-A7B9-215268992A0D}" srcOrd="0" destOrd="0" presId="urn:microsoft.com/office/officeart/2008/layout/PictureStrips"/>
    <dgm:cxn modelId="{4D00E460-43C2-4356-86E1-6CD8C94D5672}" type="presOf" srcId="{0C112CAE-B5F0-41B1-AFCE-0B8FB250594B}" destId="{682FE014-75EE-4E83-9AB7-F841A0510A76}" srcOrd="0" destOrd="0" presId="urn:microsoft.com/office/officeart/2008/layout/PictureStrips"/>
    <dgm:cxn modelId="{347CBFBB-A0BD-4225-8CEC-4EA130F40234}" type="presOf" srcId="{C790AED6-4977-48D5-ADAF-AAC4C4E26469}" destId="{2E7A84A8-E1A7-4E60-94E4-F373A1C77E3F}" srcOrd="0" destOrd="0" presId="urn:microsoft.com/office/officeart/2008/layout/PictureStrips"/>
    <dgm:cxn modelId="{E5B7BA2E-3CCA-4CC1-B556-60321A45A24C}" srcId="{5522EC57-127A-4481-BC72-1C6242164D0D}" destId="{C790AED6-4977-48D5-ADAF-AAC4C4E26469}" srcOrd="0" destOrd="0" parTransId="{DE3ED35D-8EE8-4AE8-8FCD-BA0374F78D18}" sibTransId="{FF5ACA68-126C-4234-BF95-B5921F30BB14}"/>
    <dgm:cxn modelId="{C7A8A552-12A1-457C-A21C-49F7272D60BA}" srcId="{5522EC57-127A-4481-BC72-1C6242164D0D}" destId="{0C112CAE-B5F0-41B1-AFCE-0B8FB250594B}" srcOrd="3" destOrd="0" parTransId="{8BAC76F4-75E3-41AD-A6EB-881417F2F4BA}" sibTransId="{F0893E8C-92E9-4A1B-90D7-C6D79C765A36}"/>
    <dgm:cxn modelId="{E0347E6D-B652-41A3-8C2B-9C49211BBF75}" srcId="{5522EC57-127A-4481-BC72-1C6242164D0D}" destId="{49F40C8E-42F3-4400-9D6B-FB8EB44ED2BA}" srcOrd="2" destOrd="0" parTransId="{7F7A0DA0-4CE3-4655-9CFF-87869EBD630C}" sibTransId="{4B46F493-8072-44EF-B0BE-8E4E12D3285A}"/>
    <dgm:cxn modelId="{08AC0D83-6456-4E31-997E-BF6E67175268}" srcId="{5522EC57-127A-4481-BC72-1C6242164D0D}" destId="{2D99DD09-F3EF-4E4E-82FD-04514E4515DF}" srcOrd="1" destOrd="0" parTransId="{0DCA2218-B1F4-4749-A1AC-B6669307FBD7}" sibTransId="{EF5EED99-9A29-4CC7-9056-D83F173C38DE}"/>
    <dgm:cxn modelId="{9F43E3CE-5367-4D44-BCB9-C4F0CE24D740}" type="presParOf" srcId="{2DB5F008-543F-4C0F-A7B9-215268992A0D}" destId="{0B42C938-4A31-4730-B5C1-703E597E8FC6}" srcOrd="0" destOrd="0" presId="urn:microsoft.com/office/officeart/2008/layout/PictureStrips"/>
    <dgm:cxn modelId="{B323B419-BF94-41DF-845E-52C040AA17F7}" type="presParOf" srcId="{0B42C938-4A31-4730-B5C1-703E597E8FC6}" destId="{2E7A84A8-E1A7-4E60-94E4-F373A1C77E3F}" srcOrd="0" destOrd="0" presId="urn:microsoft.com/office/officeart/2008/layout/PictureStrips"/>
    <dgm:cxn modelId="{07B99C9D-0121-415B-90B2-CCAC2F0AA9DE}" type="presParOf" srcId="{0B42C938-4A31-4730-B5C1-703E597E8FC6}" destId="{7AA320ED-10F7-4A0C-8E7E-4942DD14746B}" srcOrd="1" destOrd="0" presId="urn:microsoft.com/office/officeart/2008/layout/PictureStrips"/>
    <dgm:cxn modelId="{C1617F5A-FDEA-4B5D-96BA-FB173E179868}" type="presParOf" srcId="{2DB5F008-543F-4C0F-A7B9-215268992A0D}" destId="{758320CF-AF44-41E2-A6EC-71DA7227D13E}" srcOrd="1" destOrd="0" presId="urn:microsoft.com/office/officeart/2008/layout/PictureStrips"/>
    <dgm:cxn modelId="{694737F6-6D84-4931-BBBE-7CC36D6AE41B}" type="presParOf" srcId="{2DB5F008-543F-4C0F-A7B9-215268992A0D}" destId="{16283645-2839-463C-AB95-C2ACCBBA3856}" srcOrd="2" destOrd="0" presId="urn:microsoft.com/office/officeart/2008/layout/PictureStrips"/>
    <dgm:cxn modelId="{8BA77C9D-67C2-4408-8C27-4692ADF64301}" type="presParOf" srcId="{16283645-2839-463C-AB95-C2ACCBBA3856}" destId="{201095FC-49D5-4B2F-A1DA-5F1FC1997DA2}" srcOrd="0" destOrd="0" presId="urn:microsoft.com/office/officeart/2008/layout/PictureStrips"/>
    <dgm:cxn modelId="{8E3C3356-6582-4A63-8777-5D39172C9EF2}" type="presParOf" srcId="{16283645-2839-463C-AB95-C2ACCBBA3856}" destId="{E6989A53-49B0-4D8B-93EF-4511A4909718}" srcOrd="1" destOrd="0" presId="urn:microsoft.com/office/officeart/2008/layout/PictureStrips"/>
    <dgm:cxn modelId="{BF7F6EF7-C76B-4728-B77D-982B430BB1EF}" type="presParOf" srcId="{2DB5F008-543F-4C0F-A7B9-215268992A0D}" destId="{C0DD11DB-C54F-4E58-8C72-0E3B9C41D41B}" srcOrd="3" destOrd="0" presId="urn:microsoft.com/office/officeart/2008/layout/PictureStrips"/>
    <dgm:cxn modelId="{7DFB95FB-A4E7-4BD5-8F0B-73A6423BE726}" type="presParOf" srcId="{2DB5F008-543F-4C0F-A7B9-215268992A0D}" destId="{EE52C9CA-927E-4EC5-875A-94F44F6A8429}" srcOrd="4" destOrd="0" presId="urn:microsoft.com/office/officeart/2008/layout/PictureStrips"/>
    <dgm:cxn modelId="{70162BFF-9D28-4E2C-A2D6-6678943EEB4F}" type="presParOf" srcId="{EE52C9CA-927E-4EC5-875A-94F44F6A8429}" destId="{377FC890-DD24-4868-A8ED-148DFB946A3F}" srcOrd="0" destOrd="0" presId="urn:microsoft.com/office/officeart/2008/layout/PictureStrips"/>
    <dgm:cxn modelId="{12AEABF7-259A-4114-8DC8-2D280DF8DD46}" type="presParOf" srcId="{EE52C9CA-927E-4EC5-875A-94F44F6A8429}" destId="{0FA9268F-117C-47E2-BBEA-9A2713E0B09C}" srcOrd="1" destOrd="0" presId="urn:microsoft.com/office/officeart/2008/layout/PictureStrips"/>
    <dgm:cxn modelId="{1CA03F08-37D5-4331-8B21-60B699517480}" type="presParOf" srcId="{2DB5F008-543F-4C0F-A7B9-215268992A0D}" destId="{5448F855-77FE-4B19-A793-337B1D6A5C82}" srcOrd="5" destOrd="0" presId="urn:microsoft.com/office/officeart/2008/layout/PictureStrips"/>
    <dgm:cxn modelId="{3E5FCCCB-7986-4142-AEB8-D50E79A5FD51}" type="presParOf" srcId="{2DB5F008-543F-4C0F-A7B9-215268992A0D}" destId="{D54DD7BA-AE6E-4169-8F5F-0FC4A9707A09}" srcOrd="6" destOrd="0" presId="urn:microsoft.com/office/officeart/2008/layout/PictureStrips"/>
    <dgm:cxn modelId="{D709FEE7-1755-46BE-B358-634F55FB494C}" type="presParOf" srcId="{D54DD7BA-AE6E-4169-8F5F-0FC4A9707A09}" destId="{682FE014-75EE-4E83-9AB7-F841A0510A76}" srcOrd="0" destOrd="0" presId="urn:microsoft.com/office/officeart/2008/layout/PictureStrips"/>
    <dgm:cxn modelId="{86587F30-C3D0-458F-9DD6-EBE16313815E}" type="presParOf" srcId="{D54DD7BA-AE6E-4169-8F5F-0FC4A9707A09}" destId="{FE650983-7AF2-4357-9AA4-141708462FF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2109567-A925-4143-9647-E42B1DF5A629}" type="doc">
      <dgm:prSet loTypeId="urn:microsoft.com/office/officeart/2009/layout/CirclePictureHierarchy" loCatId="hierarchy" qsTypeId="urn:microsoft.com/office/officeart/2005/8/quickstyle/simple1" qsCatId="simple" csTypeId="urn:microsoft.com/office/officeart/2005/8/colors/accent1_2" csCatId="accent1" phldr="1"/>
      <dgm:spPr/>
    </dgm:pt>
    <dgm:pt modelId="{45BCC0E4-3F04-423A-9E98-DA8784E9963F}">
      <dgm:prSet phldrT="[Текст]"/>
      <dgm:spPr/>
      <dgm:t>
        <a:bodyPr/>
        <a:lstStyle/>
        <a:p>
          <a:pPr algn="ctr"/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Онкологического диспансера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A8BB24-21EE-4472-8016-AB6890D5E1BF}" type="parTrans" cxnId="{91981300-D7ED-44C9-B677-F769E3D545A3}">
      <dgm:prSet/>
      <dgm:spPr/>
      <dgm:t>
        <a:bodyPr/>
        <a:lstStyle/>
        <a:p>
          <a:endParaRPr lang="ru-RU"/>
        </a:p>
      </dgm:t>
    </dgm:pt>
    <dgm:pt modelId="{F880B387-DE13-476B-AB44-4B689CD918AF}" type="sibTrans" cxnId="{91981300-D7ED-44C9-B677-F769E3D545A3}">
      <dgm:prSet/>
      <dgm:spPr/>
      <dgm:t>
        <a:bodyPr/>
        <a:lstStyle/>
        <a:p>
          <a:endParaRPr lang="ru-RU"/>
        </a:p>
      </dgm:t>
    </dgm:pt>
    <dgm:pt modelId="{4D3F4B81-7131-44A7-BFA5-3918FB7A8A75}" type="pres">
      <dgm:prSet presAssocID="{82109567-A925-4143-9647-E42B1DF5A62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F4EDF76-4CF9-43F3-B688-F589FBBF7B3D}" type="pres">
      <dgm:prSet presAssocID="{45BCC0E4-3F04-423A-9E98-DA8784E9963F}" presName="hierRoot1" presStyleCnt="0"/>
      <dgm:spPr/>
    </dgm:pt>
    <dgm:pt modelId="{554A48CF-976A-466A-9C8F-0B4E73FF4640}" type="pres">
      <dgm:prSet presAssocID="{45BCC0E4-3F04-423A-9E98-DA8784E9963F}" presName="composite" presStyleCnt="0"/>
      <dgm:spPr/>
    </dgm:pt>
    <dgm:pt modelId="{4BE15F4B-F976-4EB5-88E2-9AE8D7C9A319}" type="pres">
      <dgm:prSet presAssocID="{45BCC0E4-3F04-423A-9E98-DA8784E9963F}" presName="image" presStyleLbl="node0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EBCFDC51-A6E0-49A9-9990-C585F7345A7F}" type="pres">
      <dgm:prSet presAssocID="{45BCC0E4-3F04-423A-9E98-DA8784E9963F}" presName="text" presStyleLbl="revTx" presStyleIdx="0" presStyleCnt="1" custLinFactNeighborX="18626" custLinFactNeighborY="38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4099DB-EC0C-469E-8D7C-A5D48C261BF5}" type="pres">
      <dgm:prSet presAssocID="{45BCC0E4-3F04-423A-9E98-DA8784E9963F}" presName="hierChild2" presStyleCnt="0"/>
      <dgm:spPr/>
    </dgm:pt>
  </dgm:ptLst>
  <dgm:cxnLst>
    <dgm:cxn modelId="{91981300-D7ED-44C9-B677-F769E3D545A3}" srcId="{82109567-A925-4143-9647-E42B1DF5A629}" destId="{45BCC0E4-3F04-423A-9E98-DA8784E9963F}" srcOrd="0" destOrd="0" parTransId="{00A8BB24-21EE-4472-8016-AB6890D5E1BF}" sibTransId="{F880B387-DE13-476B-AB44-4B689CD918AF}"/>
    <dgm:cxn modelId="{F88D86CE-471D-4F2C-866A-D0543D9E6EF6}" type="presOf" srcId="{82109567-A925-4143-9647-E42B1DF5A629}" destId="{4D3F4B81-7131-44A7-BFA5-3918FB7A8A75}" srcOrd="0" destOrd="0" presId="urn:microsoft.com/office/officeart/2009/layout/CirclePictureHierarchy"/>
    <dgm:cxn modelId="{78ADA8A3-2E6A-42C3-B809-5A63AAE2FF3A}" type="presOf" srcId="{45BCC0E4-3F04-423A-9E98-DA8784E9963F}" destId="{EBCFDC51-A6E0-49A9-9990-C585F7345A7F}" srcOrd="0" destOrd="0" presId="urn:microsoft.com/office/officeart/2009/layout/CirclePictureHierarchy"/>
    <dgm:cxn modelId="{0686D8C2-B1EB-45DA-B18B-15CFF5042D01}" type="presParOf" srcId="{4D3F4B81-7131-44A7-BFA5-3918FB7A8A75}" destId="{8F4EDF76-4CF9-43F3-B688-F589FBBF7B3D}" srcOrd="0" destOrd="0" presId="urn:microsoft.com/office/officeart/2009/layout/CirclePictureHierarchy"/>
    <dgm:cxn modelId="{A49EDD64-0280-4EC7-B2D4-7ED962BBB810}" type="presParOf" srcId="{8F4EDF76-4CF9-43F3-B688-F589FBBF7B3D}" destId="{554A48CF-976A-466A-9C8F-0B4E73FF4640}" srcOrd="0" destOrd="0" presId="urn:microsoft.com/office/officeart/2009/layout/CirclePictureHierarchy"/>
    <dgm:cxn modelId="{ADDFCFF0-C21A-4B03-8E32-BEB23A7D7631}" type="presParOf" srcId="{554A48CF-976A-466A-9C8F-0B4E73FF4640}" destId="{4BE15F4B-F976-4EB5-88E2-9AE8D7C9A319}" srcOrd="0" destOrd="0" presId="urn:microsoft.com/office/officeart/2009/layout/CirclePictureHierarchy"/>
    <dgm:cxn modelId="{7D00D152-121B-4C76-BA2F-B17D3924EBA8}" type="presParOf" srcId="{554A48CF-976A-466A-9C8F-0B4E73FF4640}" destId="{EBCFDC51-A6E0-49A9-9990-C585F7345A7F}" srcOrd="1" destOrd="0" presId="urn:microsoft.com/office/officeart/2009/layout/CirclePictureHierarchy"/>
    <dgm:cxn modelId="{44DECE40-3835-4A33-AFBF-143EB3D54C7F}" type="presParOf" srcId="{8F4EDF76-4CF9-43F3-B688-F589FBBF7B3D}" destId="{ED4099DB-EC0C-469E-8D7C-A5D48C261BF5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57D24AB-A2E9-405E-B988-6D44462C09C9}" type="doc">
      <dgm:prSet loTypeId="urn:microsoft.com/office/officeart/2005/8/layout/process3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CABC7FD-6D70-4D0A-9BC8-9DE3A4D66B00}">
      <dgm:prSet phldrT="[Текст]" custT="1"/>
      <dgm:spPr/>
      <dgm:t>
        <a:bodyPr anchor="ctr"/>
        <a:lstStyle/>
        <a:p>
          <a:pPr algn="ctr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Предусмотрено в законопроекте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4DE8EB-6421-47E2-AD52-2ED8023798CA}" type="parTrans" cxnId="{A0E5FA91-2378-4EC7-A4E0-268C86E04BEB}">
      <dgm:prSet/>
      <dgm:spPr/>
      <dgm:t>
        <a:bodyPr/>
        <a:lstStyle/>
        <a:p>
          <a:endParaRPr lang="ru-RU"/>
        </a:p>
      </dgm:t>
    </dgm:pt>
    <dgm:pt modelId="{7571ABAC-4E00-4ECB-BA25-E4DECB517139}" type="sibTrans" cxnId="{A0E5FA91-2378-4EC7-A4E0-268C86E04BEB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2116B487-FA74-4B60-8113-D9335EFA13B5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1,6 млрд рублей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5944C1-3476-4952-8118-143782B42CE3}" type="parTrans" cxnId="{507691F7-A4D8-4418-9E55-E73867D09E48}">
      <dgm:prSet/>
      <dgm:spPr/>
      <dgm:t>
        <a:bodyPr/>
        <a:lstStyle/>
        <a:p>
          <a:endParaRPr lang="ru-RU"/>
        </a:p>
      </dgm:t>
    </dgm:pt>
    <dgm:pt modelId="{E07EE616-B46F-4D96-8177-67ED95B4D6CB}" type="sibTrans" cxnId="{507691F7-A4D8-4418-9E55-E73867D09E48}">
      <dgm:prSet/>
      <dgm:spPr/>
      <dgm:t>
        <a:bodyPr/>
        <a:lstStyle/>
        <a:p>
          <a:endParaRPr lang="ru-RU"/>
        </a:p>
      </dgm:t>
    </dgm:pt>
    <dgm:pt modelId="{A4F9251F-4BD3-49F6-BFD4-DCBFC5D59CAE}">
      <dgm:prSet phldrT="[Текст]" custT="1"/>
      <dgm:spPr/>
      <dgm:t>
        <a:bodyPr/>
        <a:lstStyle/>
        <a:p>
          <a:pPr algn="ctr"/>
          <a:r>
            <a:rPr lang="ru-RU" sz="2400" i="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 учетом поправок ко 2 чтению проекта Федерального закона «О федеральном бюджете на 2025 год и на плановый период 2026 и 2027 годов» </a:t>
          </a:r>
          <a:endParaRPr lang="ru-RU" sz="2400" i="0" dirty="0"/>
        </a:p>
      </dgm:t>
    </dgm:pt>
    <dgm:pt modelId="{B9C2AD98-D18C-48A1-8196-F4058D57D01A}" type="parTrans" cxnId="{4E3C7792-D041-4754-AC3B-AE7638CA7469}">
      <dgm:prSet/>
      <dgm:spPr/>
      <dgm:t>
        <a:bodyPr/>
        <a:lstStyle/>
        <a:p>
          <a:endParaRPr lang="ru-RU"/>
        </a:p>
      </dgm:t>
    </dgm:pt>
    <dgm:pt modelId="{C63B2635-D1EB-44B1-8853-CF8C7ABB88DE}" type="sibTrans" cxnId="{4E3C7792-D041-4754-AC3B-AE7638CA7469}">
      <dgm:prSet/>
      <dgm:spPr/>
      <dgm:t>
        <a:bodyPr/>
        <a:lstStyle/>
        <a:p>
          <a:endParaRPr lang="ru-RU"/>
        </a:p>
      </dgm:t>
    </dgm:pt>
    <dgm:pt modelId="{639BF013-C49C-4FB6-A01D-5181E9D8BA67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7,9 млрд рублей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350CF6-6C7F-48F0-9009-53454F0E3467}" type="parTrans" cxnId="{E6813E0B-FFD2-4716-8A3A-6E1C1E8EC065}">
      <dgm:prSet/>
      <dgm:spPr/>
      <dgm:t>
        <a:bodyPr/>
        <a:lstStyle/>
        <a:p>
          <a:endParaRPr lang="ru-RU"/>
        </a:p>
      </dgm:t>
    </dgm:pt>
    <dgm:pt modelId="{70F74D4C-33D5-4B3D-83D1-47CED608DA64}" type="sibTrans" cxnId="{E6813E0B-FFD2-4716-8A3A-6E1C1E8EC065}">
      <dgm:prSet/>
      <dgm:spPr/>
      <dgm:t>
        <a:bodyPr/>
        <a:lstStyle/>
        <a:p>
          <a:endParaRPr lang="ru-RU"/>
        </a:p>
      </dgm:t>
    </dgm:pt>
    <dgm:pt modelId="{555304D9-8382-47F9-8589-6452286C58CE}" type="pres">
      <dgm:prSet presAssocID="{957D24AB-A2E9-405E-B988-6D44462C09C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D57E31-999E-4E7A-8327-7075DD62D622}" type="pres">
      <dgm:prSet presAssocID="{4CABC7FD-6D70-4D0A-9BC8-9DE3A4D66B00}" presName="composite" presStyleCnt="0"/>
      <dgm:spPr/>
    </dgm:pt>
    <dgm:pt modelId="{861FE742-6167-42B7-9E02-CD1F674530F5}" type="pres">
      <dgm:prSet presAssocID="{4CABC7FD-6D70-4D0A-9BC8-9DE3A4D66B00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7281B8-6FFD-4619-B5DA-169E74C82EE2}" type="pres">
      <dgm:prSet presAssocID="{4CABC7FD-6D70-4D0A-9BC8-9DE3A4D66B00}" presName="parSh" presStyleLbl="node1" presStyleIdx="0" presStyleCnt="2"/>
      <dgm:spPr/>
      <dgm:t>
        <a:bodyPr/>
        <a:lstStyle/>
        <a:p>
          <a:endParaRPr lang="ru-RU"/>
        </a:p>
      </dgm:t>
    </dgm:pt>
    <dgm:pt modelId="{A6870B21-4F09-4023-9B2D-A0684DA9F169}" type="pres">
      <dgm:prSet presAssocID="{4CABC7FD-6D70-4D0A-9BC8-9DE3A4D66B00}" presName="desTx" presStyleLbl="fgAcc1" presStyleIdx="0" presStyleCnt="2" custScaleY="19824" custLinFactNeighborX="933" custLinFactNeighborY="-23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0126C-5E1E-4492-AB2E-69047A1CEC0E}" type="pres">
      <dgm:prSet presAssocID="{7571ABAC-4E00-4ECB-BA25-E4DECB517139}" presName="sibTrans" presStyleLbl="sibTrans2D1" presStyleIdx="0" presStyleCnt="1"/>
      <dgm:spPr/>
      <dgm:t>
        <a:bodyPr/>
        <a:lstStyle/>
        <a:p>
          <a:endParaRPr lang="ru-RU"/>
        </a:p>
      </dgm:t>
    </dgm:pt>
    <dgm:pt modelId="{3C4D1F62-EA08-48A9-BE5C-F6362DDBEC95}" type="pres">
      <dgm:prSet presAssocID="{7571ABAC-4E00-4ECB-BA25-E4DECB517139}" presName="connTx" presStyleLbl="sibTrans2D1" presStyleIdx="0" presStyleCnt="1"/>
      <dgm:spPr/>
      <dgm:t>
        <a:bodyPr/>
        <a:lstStyle/>
        <a:p>
          <a:endParaRPr lang="ru-RU"/>
        </a:p>
      </dgm:t>
    </dgm:pt>
    <dgm:pt modelId="{853CFA10-FB32-44BA-8F25-AA40DE1370EC}" type="pres">
      <dgm:prSet presAssocID="{A4F9251F-4BD3-49F6-BFD4-DCBFC5D59CAE}" presName="composite" presStyleCnt="0"/>
      <dgm:spPr/>
    </dgm:pt>
    <dgm:pt modelId="{0BA26D45-943B-4100-A055-A05DB9C5645D}" type="pres">
      <dgm:prSet presAssocID="{A4F9251F-4BD3-49F6-BFD4-DCBFC5D59CAE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B613D-AA6D-487F-B31D-EBF382B6F4FB}" type="pres">
      <dgm:prSet presAssocID="{A4F9251F-4BD3-49F6-BFD4-DCBFC5D59CAE}" presName="parSh" presStyleLbl="node1" presStyleIdx="1" presStyleCnt="2"/>
      <dgm:spPr/>
      <dgm:t>
        <a:bodyPr/>
        <a:lstStyle/>
        <a:p>
          <a:endParaRPr lang="ru-RU"/>
        </a:p>
      </dgm:t>
    </dgm:pt>
    <dgm:pt modelId="{D459A5AC-D51A-4B95-90AA-F6BC81DC136D}" type="pres">
      <dgm:prSet presAssocID="{A4F9251F-4BD3-49F6-BFD4-DCBFC5D59CAE}" presName="desTx" presStyleLbl="fgAcc1" presStyleIdx="1" presStyleCnt="2" custScaleY="20448" custLinFactNeighborY="-22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7691F7-A4D8-4418-9E55-E73867D09E48}" srcId="{4CABC7FD-6D70-4D0A-9BC8-9DE3A4D66B00}" destId="{2116B487-FA74-4B60-8113-D9335EFA13B5}" srcOrd="0" destOrd="0" parTransId="{CF5944C1-3476-4952-8118-143782B42CE3}" sibTransId="{E07EE616-B46F-4D96-8177-67ED95B4D6CB}"/>
    <dgm:cxn modelId="{70F961F3-E0E7-41EB-8354-209C49BA6B29}" type="presOf" srcId="{4CABC7FD-6D70-4D0A-9BC8-9DE3A4D66B00}" destId="{861FE742-6167-42B7-9E02-CD1F674530F5}" srcOrd="0" destOrd="0" presId="urn:microsoft.com/office/officeart/2005/8/layout/process3"/>
    <dgm:cxn modelId="{E7DAA939-89F1-4B17-A464-DC08BF2D6860}" type="presOf" srcId="{4CABC7FD-6D70-4D0A-9BC8-9DE3A4D66B00}" destId="{787281B8-6FFD-4619-B5DA-169E74C82EE2}" srcOrd="1" destOrd="0" presId="urn:microsoft.com/office/officeart/2005/8/layout/process3"/>
    <dgm:cxn modelId="{E6813E0B-FFD2-4716-8A3A-6E1C1E8EC065}" srcId="{A4F9251F-4BD3-49F6-BFD4-DCBFC5D59CAE}" destId="{639BF013-C49C-4FB6-A01D-5181E9D8BA67}" srcOrd="0" destOrd="0" parTransId="{98350CF6-6C7F-48F0-9009-53454F0E3467}" sibTransId="{70F74D4C-33D5-4B3D-83D1-47CED608DA64}"/>
    <dgm:cxn modelId="{4E3C7792-D041-4754-AC3B-AE7638CA7469}" srcId="{957D24AB-A2E9-405E-B988-6D44462C09C9}" destId="{A4F9251F-4BD3-49F6-BFD4-DCBFC5D59CAE}" srcOrd="1" destOrd="0" parTransId="{B9C2AD98-D18C-48A1-8196-F4058D57D01A}" sibTransId="{C63B2635-D1EB-44B1-8853-CF8C7ABB88DE}"/>
    <dgm:cxn modelId="{A0E5FA91-2378-4EC7-A4E0-268C86E04BEB}" srcId="{957D24AB-A2E9-405E-B988-6D44462C09C9}" destId="{4CABC7FD-6D70-4D0A-9BC8-9DE3A4D66B00}" srcOrd="0" destOrd="0" parTransId="{4F4DE8EB-6421-47E2-AD52-2ED8023798CA}" sibTransId="{7571ABAC-4E00-4ECB-BA25-E4DECB517139}"/>
    <dgm:cxn modelId="{EB51EE50-A488-48C6-AAB9-D6A1C073EE99}" type="presOf" srcId="{639BF013-C49C-4FB6-A01D-5181E9D8BA67}" destId="{D459A5AC-D51A-4B95-90AA-F6BC81DC136D}" srcOrd="0" destOrd="0" presId="urn:microsoft.com/office/officeart/2005/8/layout/process3"/>
    <dgm:cxn modelId="{F34620E9-55D7-4845-9AF4-8D2F701BD6C8}" type="presOf" srcId="{2116B487-FA74-4B60-8113-D9335EFA13B5}" destId="{A6870B21-4F09-4023-9B2D-A0684DA9F169}" srcOrd="0" destOrd="0" presId="urn:microsoft.com/office/officeart/2005/8/layout/process3"/>
    <dgm:cxn modelId="{EA9EC7B9-7225-4268-82E5-C9783A28510C}" type="presOf" srcId="{957D24AB-A2E9-405E-B988-6D44462C09C9}" destId="{555304D9-8382-47F9-8589-6452286C58CE}" srcOrd="0" destOrd="0" presId="urn:microsoft.com/office/officeart/2005/8/layout/process3"/>
    <dgm:cxn modelId="{D35AA8CF-A74F-439D-8CCE-652AF587DD24}" type="presOf" srcId="{7571ABAC-4E00-4ECB-BA25-E4DECB517139}" destId="{EF40126C-5E1E-4492-AB2E-69047A1CEC0E}" srcOrd="0" destOrd="0" presId="urn:microsoft.com/office/officeart/2005/8/layout/process3"/>
    <dgm:cxn modelId="{1DBA3546-A656-402A-890E-4E680042986F}" type="presOf" srcId="{A4F9251F-4BD3-49F6-BFD4-DCBFC5D59CAE}" destId="{B05B613D-AA6D-487F-B31D-EBF382B6F4FB}" srcOrd="1" destOrd="0" presId="urn:microsoft.com/office/officeart/2005/8/layout/process3"/>
    <dgm:cxn modelId="{F650C8A6-D99A-472E-B682-DA62A9AB3A14}" type="presOf" srcId="{7571ABAC-4E00-4ECB-BA25-E4DECB517139}" destId="{3C4D1F62-EA08-48A9-BE5C-F6362DDBEC95}" srcOrd="1" destOrd="0" presId="urn:microsoft.com/office/officeart/2005/8/layout/process3"/>
    <dgm:cxn modelId="{25BCBC82-15EB-48F4-B115-E01E6F970E6F}" type="presOf" srcId="{A4F9251F-4BD3-49F6-BFD4-DCBFC5D59CAE}" destId="{0BA26D45-943B-4100-A055-A05DB9C5645D}" srcOrd="0" destOrd="0" presId="urn:microsoft.com/office/officeart/2005/8/layout/process3"/>
    <dgm:cxn modelId="{9AA4763D-1A79-43BB-8B7B-FF2E39945D0D}" type="presParOf" srcId="{555304D9-8382-47F9-8589-6452286C58CE}" destId="{CAD57E31-999E-4E7A-8327-7075DD62D622}" srcOrd="0" destOrd="0" presId="urn:microsoft.com/office/officeart/2005/8/layout/process3"/>
    <dgm:cxn modelId="{4E761790-D837-439E-A241-E655E8F794CA}" type="presParOf" srcId="{CAD57E31-999E-4E7A-8327-7075DD62D622}" destId="{861FE742-6167-42B7-9E02-CD1F674530F5}" srcOrd="0" destOrd="0" presId="urn:microsoft.com/office/officeart/2005/8/layout/process3"/>
    <dgm:cxn modelId="{5B591D44-7EEF-451F-8711-95CE301BD2ED}" type="presParOf" srcId="{CAD57E31-999E-4E7A-8327-7075DD62D622}" destId="{787281B8-6FFD-4619-B5DA-169E74C82EE2}" srcOrd="1" destOrd="0" presId="urn:microsoft.com/office/officeart/2005/8/layout/process3"/>
    <dgm:cxn modelId="{EE28B203-2DF9-48A3-ACC3-11A8325F377C}" type="presParOf" srcId="{CAD57E31-999E-4E7A-8327-7075DD62D622}" destId="{A6870B21-4F09-4023-9B2D-A0684DA9F169}" srcOrd="2" destOrd="0" presId="urn:microsoft.com/office/officeart/2005/8/layout/process3"/>
    <dgm:cxn modelId="{A0992DCD-9BC7-4BC4-B6F7-FAD54633AC3C}" type="presParOf" srcId="{555304D9-8382-47F9-8589-6452286C58CE}" destId="{EF40126C-5E1E-4492-AB2E-69047A1CEC0E}" srcOrd="1" destOrd="0" presId="urn:microsoft.com/office/officeart/2005/8/layout/process3"/>
    <dgm:cxn modelId="{93F4E6D6-9A83-46FD-B974-FC3E1A9B54CD}" type="presParOf" srcId="{EF40126C-5E1E-4492-AB2E-69047A1CEC0E}" destId="{3C4D1F62-EA08-48A9-BE5C-F6362DDBEC95}" srcOrd="0" destOrd="0" presId="urn:microsoft.com/office/officeart/2005/8/layout/process3"/>
    <dgm:cxn modelId="{98DEC128-66B1-4774-9A22-CD4A95E8D07D}" type="presParOf" srcId="{555304D9-8382-47F9-8589-6452286C58CE}" destId="{853CFA10-FB32-44BA-8F25-AA40DE1370EC}" srcOrd="2" destOrd="0" presId="urn:microsoft.com/office/officeart/2005/8/layout/process3"/>
    <dgm:cxn modelId="{1FC002CB-73AF-4BF8-9FD7-785ACF8D4B71}" type="presParOf" srcId="{853CFA10-FB32-44BA-8F25-AA40DE1370EC}" destId="{0BA26D45-943B-4100-A055-A05DB9C5645D}" srcOrd="0" destOrd="0" presId="urn:microsoft.com/office/officeart/2005/8/layout/process3"/>
    <dgm:cxn modelId="{173402D8-A735-4C8D-AF8C-56ED122553B2}" type="presParOf" srcId="{853CFA10-FB32-44BA-8F25-AA40DE1370EC}" destId="{B05B613D-AA6D-487F-B31D-EBF382B6F4FB}" srcOrd="1" destOrd="0" presId="urn:microsoft.com/office/officeart/2005/8/layout/process3"/>
    <dgm:cxn modelId="{A485803F-AA96-4825-B4D6-2A3900601E03}" type="presParOf" srcId="{853CFA10-FB32-44BA-8F25-AA40DE1370EC}" destId="{D459A5AC-D51A-4B95-90AA-F6BC81DC136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30CFF2-D76B-43EA-90C5-68619734455D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AA70595-EBED-4A9C-8AA0-85ED54991892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</a:t>
          </a:r>
        </a:p>
        <a:p>
          <a:pPr>
            <a:lnSpc>
              <a:spcPct val="100000"/>
            </a:lnSpc>
          </a:pPr>
          <a:r>
            <a:rPr lang="ru-RU" sz="24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45 621,3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8DF6DC-9DEF-4DEF-98BC-A60C6719B42D}" type="parTrans" cxnId="{7932A88B-6A30-4E89-8567-AA2FFC4078D6}">
      <dgm:prSet/>
      <dgm:spPr/>
      <dgm:t>
        <a:bodyPr/>
        <a:lstStyle/>
        <a:p>
          <a:endParaRPr lang="ru-RU" sz="1400" b="1"/>
        </a:p>
      </dgm:t>
    </dgm:pt>
    <dgm:pt modelId="{A7EBE55C-3C13-4109-BCF9-A370AD381094}" type="sibTrans" cxnId="{7932A88B-6A30-4E89-8567-AA2FFC4078D6}">
      <dgm:prSet/>
      <dgm:spPr/>
      <dgm:t>
        <a:bodyPr/>
        <a:lstStyle/>
        <a:p>
          <a:endParaRPr lang="ru-RU" sz="1400" b="1"/>
        </a:p>
      </dgm:t>
    </dgm:pt>
    <dgm:pt modelId="{153CEFB4-52F2-4BAC-BBC8-E17608E1EDCE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24 622,3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C9E620-1A97-4C54-B55F-E4C930E6449F}" type="parTrans" cxnId="{21243B83-3182-4F73-A31C-0ABD50A0A4E4}">
      <dgm:prSet/>
      <dgm:spPr/>
      <dgm:t>
        <a:bodyPr/>
        <a:lstStyle/>
        <a:p>
          <a:endParaRPr lang="ru-RU" sz="1400" b="1"/>
        </a:p>
      </dgm:t>
    </dgm:pt>
    <dgm:pt modelId="{76204FD0-AB4D-4627-B0B7-BFB86B87B80C}" type="sibTrans" cxnId="{21243B83-3182-4F73-A31C-0ABD50A0A4E4}">
      <dgm:prSet/>
      <dgm:spPr/>
      <dgm:t>
        <a:bodyPr/>
        <a:lstStyle/>
        <a:p>
          <a:endParaRPr lang="ru-RU" sz="1400" b="1"/>
        </a:p>
      </dgm:t>
    </dgm:pt>
    <dgm:pt modelId="{35CF01D3-D9AD-48E4-B63B-DAED879BCDE3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17 884,9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0CB67A-1196-4EEA-9A7E-05CE712E3C92}" type="parTrans" cxnId="{886229FE-B9F5-4249-B0DC-EDB621D1AA71}">
      <dgm:prSet/>
      <dgm:spPr/>
      <dgm:t>
        <a:bodyPr/>
        <a:lstStyle/>
        <a:p>
          <a:endParaRPr lang="ru-RU" sz="1400" b="1"/>
        </a:p>
      </dgm:t>
    </dgm:pt>
    <dgm:pt modelId="{1CC56215-F218-4D1A-89BF-48F8ED66B6E3}" type="sibTrans" cxnId="{886229FE-B9F5-4249-B0DC-EDB621D1AA71}">
      <dgm:prSet/>
      <dgm:spPr/>
      <dgm:t>
        <a:bodyPr/>
        <a:lstStyle/>
        <a:p>
          <a:endParaRPr lang="ru-RU" sz="1400" b="1"/>
        </a:p>
      </dgm:t>
    </dgm:pt>
    <dgm:pt modelId="{60C77650-89AD-42C9-8B07-51D44AC893AF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>
            <a:lnSpc>
              <a:spcPct val="100000"/>
            </a:lnSpc>
          </a:pPr>
          <a:r>
            <a:rPr lang="ru-RU" sz="24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47 892,1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817D15-96D8-48E3-9A0B-435D2DE48249}" type="parTrans" cxnId="{EF68C518-000B-41B5-81C4-F5FC98D6EE01}">
      <dgm:prSet/>
      <dgm:spPr/>
      <dgm:t>
        <a:bodyPr/>
        <a:lstStyle/>
        <a:p>
          <a:endParaRPr lang="ru-RU" sz="1400" b="1"/>
        </a:p>
      </dgm:t>
    </dgm:pt>
    <dgm:pt modelId="{A1A001DE-D8AB-4900-83F9-3F7AFD51853F}" type="sibTrans" cxnId="{EF68C518-000B-41B5-81C4-F5FC98D6EE01}">
      <dgm:prSet/>
      <dgm:spPr/>
      <dgm:t>
        <a:bodyPr/>
        <a:lstStyle/>
        <a:p>
          <a:endParaRPr lang="ru-RU" sz="1400" b="1"/>
        </a:p>
      </dgm:t>
    </dgm:pt>
    <dgm:pt modelId="{41A216B2-F429-4EC6-B5FC-DD1E59DE8EE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 счет доходов от платных услуг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386,0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1A7365-8B46-47B6-85BB-474374549D5C}" type="parTrans" cxnId="{EDCE04FF-58BD-4463-A2BD-53A11D7A8574}">
      <dgm:prSet/>
      <dgm:spPr/>
      <dgm:t>
        <a:bodyPr/>
        <a:lstStyle/>
        <a:p>
          <a:endParaRPr lang="ru-RU" sz="1400" b="1"/>
        </a:p>
      </dgm:t>
    </dgm:pt>
    <dgm:pt modelId="{7EB3D325-0DCC-433C-9FD2-9238F2D5914E}" type="sibTrans" cxnId="{EDCE04FF-58BD-4463-A2BD-53A11D7A8574}">
      <dgm:prSet/>
      <dgm:spPr/>
      <dgm:t>
        <a:bodyPr/>
        <a:lstStyle/>
        <a:p>
          <a:endParaRPr lang="ru-RU" sz="1400" b="1"/>
        </a:p>
      </dgm:t>
    </dgm:pt>
    <dgm:pt modelId="{EEF902BA-3E56-4C16-BA23-BFAFA316BE56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Целевые расходы за счет федеральных средств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4 407,6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325909-3016-4EAE-A5E6-FABCE8BA7B83}" type="parTrans" cxnId="{1CEA74B3-A780-4960-8178-C8BEBBA00ED3}">
      <dgm:prSet/>
      <dgm:spPr/>
      <dgm:t>
        <a:bodyPr/>
        <a:lstStyle/>
        <a:p>
          <a:endParaRPr lang="ru-RU" sz="1400" b="1"/>
        </a:p>
      </dgm:t>
    </dgm:pt>
    <dgm:pt modelId="{08065BBF-76DF-4364-BED7-D0A026FB9F54}" type="sibTrans" cxnId="{1CEA74B3-A780-4960-8178-C8BEBBA00ED3}">
      <dgm:prSet/>
      <dgm:spPr/>
      <dgm:t>
        <a:bodyPr/>
        <a:lstStyle/>
        <a:p>
          <a:endParaRPr lang="ru-RU" sz="1400" b="1"/>
        </a:p>
      </dgm:t>
    </dgm:pt>
    <dgm:pt modelId="{F704FA4D-D067-4044-B3F9-78F4F1160F0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Собственные расходы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43 098,5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2D08C0-3B72-41C1-8605-F7C9178D1C85}" type="parTrans" cxnId="{047CA7AF-4830-45EA-9187-1CB22F1F80C7}">
      <dgm:prSet/>
      <dgm:spPr/>
      <dgm:t>
        <a:bodyPr/>
        <a:lstStyle/>
        <a:p>
          <a:endParaRPr lang="ru-RU" sz="1400" b="1"/>
        </a:p>
      </dgm:t>
    </dgm:pt>
    <dgm:pt modelId="{04818C65-47AA-4441-B366-397A8F553AC3}" type="sibTrans" cxnId="{047CA7AF-4830-45EA-9187-1CB22F1F80C7}">
      <dgm:prSet/>
      <dgm:spPr/>
      <dgm:t>
        <a:bodyPr/>
        <a:lstStyle/>
        <a:p>
          <a:endParaRPr lang="ru-RU" sz="1400" b="1"/>
        </a:p>
      </dgm:t>
    </dgm:pt>
    <dgm:pt modelId="{D272293D-F0C4-4944-B6D1-5DC85E239292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endParaRPr lang="ru-RU" sz="1400" b="1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3 114,2</a:t>
          </a:r>
        </a:p>
        <a:p>
          <a:pPr>
            <a:lnSpc>
              <a:spcPct val="90000"/>
            </a:lnSpc>
            <a:spcAft>
              <a:spcPct val="35000"/>
            </a:spcAft>
          </a:pPr>
          <a:endParaRPr lang="ru-RU" sz="1400" b="1" dirty="0"/>
        </a:p>
      </dgm:t>
    </dgm:pt>
    <dgm:pt modelId="{C1E550CD-1EA2-48E7-A33E-ABF371F2BC7B}" type="parTrans" cxnId="{18C4E211-901F-4E33-862C-06A6C59CE456}">
      <dgm:prSet/>
      <dgm:spPr/>
      <dgm:t>
        <a:bodyPr/>
        <a:lstStyle/>
        <a:p>
          <a:endParaRPr lang="ru-RU" sz="1400" b="1"/>
        </a:p>
      </dgm:t>
    </dgm:pt>
    <dgm:pt modelId="{E9A6C1A3-AC96-4D83-BA3F-30CA3C1F2262}" type="sibTrans" cxnId="{18C4E211-901F-4E33-862C-06A6C59CE456}">
      <dgm:prSet/>
      <dgm:spPr/>
      <dgm:t>
        <a:bodyPr/>
        <a:lstStyle/>
        <a:p>
          <a:endParaRPr lang="ru-RU" sz="1400" b="1"/>
        </a:p>
      </dgm:t>
    </dgm:pt>
    <dgm:pt modelId="{7829E26A-C8DF-4CA6-9C3A-6D8CA7C06F91}">
      <dgm:prSet/>
      <dgm:spPr/>
      <dgm:t>
        <a:bodyPr/>
        <a:lstStyle/>
        <a:p>
          <a:endParaRPr lang="ru-RU"/>
        </a:p>
      </dgm:t>
    </dgm:pt>
    <dgm:pt modelId="{7986C8CC-3034-4E4E-B5E4-7EEA67E1BDC9}" type="parTrans" cxnId="{6FF50A4F-E914-49C1-AA21-D30D5A5E3D03}">
      <dgm:prSet/>
      <dgm:spPr/>
      <dgm:t>
        <a:bodyPr/>
        <a:lstStyle/>
        <a:p>
          <a:endParaRPr lang="ru-RU"/>
        </a:p>
      </dgm:t>
    </dgm:pt>
    <dgm:pt modelId="{77938FD4-C115-43B7-8623-7948CA4D684B}" type="sibTrans" cxnId="{6FF50A4F-E914-49C1-AA21-D30D5A5E3D03}">
      <dgm:prSet/>
      <dgm:spPr/>
      <dgm:t>
        <a:bodyPr/>
        <a:lstStyle/>
        <a:p>
          <a:endParaRPr lang="ru-RU"/>
        </a:p>
      </dgm:t>
    </dgm:pt>
    <dgm:pt modelId="{23CC4969-C35B-4E0C-A3ED-D7DB7A8B9730}">
      <dgm:prSet/>
      <dgm:spPr/>
      <dgm:t>
        <a:bodyPr/>
        <a:lstStyle/>
        <a:p>
          <a:endParaRPr lang="ru-RU"/>
        </a:p>
      </dgm:t>
    </dgm:pt>
    <dgm:pt modelId="{7A411153-1609-4138-9E6E-89B4CDAE2952}" type="parTrans" cxnId="{42530CB5-F652-401A-A365-DBA77D1DDEE0}">
      <dgm:prSet/>
      <dgm:spPr/>
      <dgm:t>
        <a:bodyPr/>
        <a:lstStyle/>
        <a:p>
          <a:endParaRPr lang="ru-RU"/>
        </a:p>
      </dgm:t>
    </dgm:pt>
    <dgm:pt modelId="{0FA509C9-F238-42CD-80A4-DFFA74E953DC}" type="sibTrans" cxnId="{42530CB5-F652-401A-A365-DBA77D1DDEE0}">
      <dgm:prSet/>
      <dgm:spPr/>
      <dgm:t>
        <a:bodyPr/>
        <a:lstStyle/>
        <a:p>
          <a:endParaRPr lang="ru-RU"/>
        </a:p>
      </dgm:t>
    </dgm:pt>
    <dgm:pt modelId="{E7BA6721-6591-4E1C-8754-F48511AB8923}" type="pres">
      <dgm:prSet presAssocID="{3330CFF2-D76B-43EA-90C5-68619734455D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C17972-2B45-4C1B-BF0E-B907F49C94B3}" type="pres">
      <dgm:prSet presAssocID="{3330CFF2-D76B-43EA-90C5-68619734455D}" presName="dummyMaxCanvas" presStyleCnt="0"/>
      <dgm:spPr/>
      <dgm:t>
        <a:bodyPr/>
        <a:lstStyle/>
        <a:p>
          <a:endParaRPr lang="ru-RU"/>
        </a:p>
      </dgm:t>
    </dgm:pt>
    <dgm:pt modelId="{4B81B0FE-76F2-4A29-B495-944B10772AD4}" type="pres">
      <dgm:prSet presAssocID="{3330CFF2-D76B-43EA-90C5-68619734455D}" presName="parentComposite" presStyleCnt="0"/>
      <dgm:spPr/>
      <dgm:t>
        <a:bodyPr/>
        <a:lstStyle/>
        <a:p>
          <a:endParaRPr lang="ru-RU"/>
        </a:p>
      </dgm:t>
    </dgm:pt>
    <dgm:pt modelId="{4D92B080-F386-4831-B510-98278A3C29DB}" type="pres">
      <dgm:prSet presAssocID="{3330CFF2-D76B-43EA-90C5-68619734455D}" presName="parent1" presStyleLbl="alignAccFollowNode1" presStyleIdx="0" presStyleCnt="4" custScaleX="120329" custScaleY="71429" custLinFactNeighborX="28340" custLinFactNeighborY="51977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D8E8AABC-B0AB-4191-85ED-7554075D7D9F}" type="pres">
      <dgm:prSet presAssocID="{3330CFF2-D76B-43EA-90C5-68619734455D}" presName="parent2" presStyleLbl="alignAccFollowNode1" presStyleIdx="1" presStyleCnt="4" custScaleX="114230" custScaleY="71224" custLinFactNeighborX="25401" custLinFactNeighborY="50726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61D417CE-7044-4645-991F-BB274F7604D3}" type="pres">
      <dgm:prSet presAssocID="{3330CFF2-D76B-43EA-90C5-68619734455D}" presName="childrenComposite" presStyleCnt="0"/>
      <dgm:spPr/>
      <dgm:t>
        <a:bodyPr/>
        <a:lstStyle/>
        <a:p>
          <a:endParaRPr lang="ru-RU"/>
        </a:p>
      </dgm:t>
    </dgm:pt>
    <dgm:pt modelId="{335C0A5D-7326-4846-B5D3-376D30790A8E}" type="pres">
      <dgm:prSet presAssocID="{3330CFF2-D76B-43EA-90C5-68619734455D}" presName="dummyMaxCanvas_ChildArea" presStyleCnt="0"/>
      <dgm:spPr/>
      <dgm:t>
        <a:bodyPr/>
        <a:lstStyle/>
        <a:p>
          <a:endParaRPr lang="ru-RU"/>
        </a:p>
      </dgm:t>
    </dgm:pt>
    <dgm:pt modelId="{1191180E-E747-4893-9396-176ED8D9CA45}" type="pres">
      <dgm:prSet presAssocID="{3330CFF2-D76B-43EA-90C5-68619734455D}" presName="fulcrum" presStyleLbl="alignAccFollowNode1" presStyleIdx="2" presStyleCnt="4" custScaleX="325771" custScaleY="64943" custLinFactNeighborX="70760" custLinFactNeighborY="11765"/>
      <dgm:spPr/>
      <dgm:t>
        <a:bodyPr/>
        <a:lstStyle/>
        <a:p>
          <a:endParaRPr lang="ru-RU"/>
        </a:p>
      </dgm:t>
    </dgm:pt>
    <dgm:pt modelId="{E77A9E39-FD4C-4AEE-B0E4-0660387CD6CD}" type="pres">
      <dgm:prSet presAssocID="{3330CFF2-D76B-43EA-90C5-68619734455D}" presName="balance_33" presStyleLbl="alignAccFollowNode1" presStyleIdx="3" presStyleCnt="4" custAng="0" custScaleX="102279" custScaleY="88823" custLinFactNeighborX="11554" custLinFactNeighborY="95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41C62-CA84-43EB-9275-75A9820CB595}" type="pres">
      <dgm:prSet presAssocID="{3330CFF2-D76B-43EA-90C5-68619734455D}" presName="right_33_1" presStyleLbl="node1" presStyleIdx="0" presStyleCnt="6" custAng="0" custScaleX="111670" custScaleY="110987" custLinFactNeighborX="10391" custLinFactNeighborY="29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8C333-ED2D-4F17-A869-0CF8A3F0DC42}" type="pres">
      <dgm:prSet presAssocID="{3330CFF2-D76B-43EA-90C5-68619734455D}" presName="right_33_2" presStyleLbl="node1" presStyleIdx="1" presStyleCnt="6" custAng="0" custScaleX="118475" custScaleY="107092" custLinFactNeighborX="27240" custLinFactNeighborY="17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94431-66DA-49B4-BB9D-CC4008D26465}" type="pres">
      <dgm:prSet presAssocID="{3330CFF2-D76B-43EA-90C5-68619734455D}" presName="right_33_3" presStyleLbl="node1" presStyleIdx="2" presStyleCnt="6" custAng="0" custScaleX="118475" custScaleY="78225" custLinFactNeighborX="27525" custLinFactNeighborY="20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4BC46-5266-4506-AD6B-B20F0864058C}" type="pres">
      <dgm:prSet presAssocID="{3330CFF2-D76B-43EA-90C5-68619734455D}" presName="left_33_1" presStyleLbl="node1" presStyleIdx="3" presStyleCnt="6" custAng="0" custScaleX="125801" custScaleY="103542" custLinFactNeighborX="28942" custLinFactNeighborY="26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02198-E307-430E-9D05-57838106C4DB}" type="pres">
      <dgm:prSet presAssocID="{3330CFF2-D76B-43EA-90C5-68619734455D}" presName="left_33_2" presStyleLbl="node1" presStyleIdx="4" presStyleCnt="6" custAng="0" custScaleX="121759" custScaleY="82834" custLinFactNeighborX="28942" custLinFactNeighborY="23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E5D6B-9314-4738-9B6B-A8EC2B5C3F75}" type="pres">
      <dgm:prSet presAssocID="{3330CFF2-D76B-43EA-90C5-68619734455D}" presName="left_33_3" presStyleLbl="node1" presStyleIdx="5" presStyleCnt="6" custAng="0" custScaleX="120585" custScaleY="82834" custLinFactNeighborX="28942" custLinFactNeighborY="23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CE04FF-58BD-4463-A2BD-53A11D7A8574}" srcId="{60C77650-89AD-42C9-8B07-51D44AC893AF}" destId="{41A216B2-F429-4EC6-B5FC-DD1E59DE8EEF}" srcOrd="0" destOrd="0" parTransId="{821A7365-8B46-47B6-85BB-474374549D5C}" sibTransId="{7EB3D325-0DCC-433C-9FD2-9238F2D5914E}"/>
    <dgm:cxn modelId="{FF07B482-9C4F-42AE-BF7D-4ED4922E45E8}" type="presOf" srcId="{35CF01D3-D9AD-48E4-B63B-DAED879BCDE3}" destId="{86EE5D6B-9314-4738-9B6B-A8EC2B5C3F75}" srcOrd="0" destOrd="0" presId="urn:microsoft.com/office/officeart/2005/8/layout/balance1"/>
    <dgm:cxn modelId="{60913285-8CB4-4312-B83F-1DF43CF6FE13}" type="presOf" srcId="{F704FA4D-D067-4044-B3F9-78F4F1160F00}" destId="{17494431-66DA-49B4-BB9D-CC4008D26465}" srcOrd="0" destOrd="0" presId="urn:microsoft.com/office/officeart/2005/8/layout/balance1"/>
    <dgm:cxn modelId="{1CEA74B3-A780-4960-8178-C8BEBBA00ED3}" srcId="{60C77650-89AD-42C9-8B07-51D44AC893AF}" destId="{EEF902BA-3E56-4C16-BA23-BFAFA316BE56}" srcOrd="1" destOrd="0" parTransId="{CE325909-3016-4EAE-A5E6-FABCE8BA7B83}" sibTransId="{08065BBF-76DF-4364-BED7-D0A026FB9F54}"/>
    <dgm:cxn modelId="{7932A88B-6A30-4E89-8567-AA2FFC4078D6}" srcId="{3330CFF2-D76B-43EA-90C5-68619734455D}" destId="{7AA70595-EBED-4A9C-8AA0-85ED54991892}" srcOrd="0" destOrd="0" parTransId="{FC8DF6DC-9DEF-4DEF-98BC-A60C6719B42D}" sibTransId="{A7EBE55C-3C13-4109-BCF9-A370AD381094}"/>
    <dgm:cxn modelId="{5F22D60E-F95E-4220-9264-E9584E365011}" type="presOf" srcId="{D272293D-F0C4-4944-B6D1-5DC85E239292}" destId="{A4002198-E307-430E-9D05-57838106C4DB}" srcOrd="0" destOrd="0" presId="urn:microsoft.com/office/officeart/2005/8/layout/balance1"/>
    <dgm:cxn modelId="{DBC71D79-B01F-42B2-9EE4-42D32D487C91}" type="presOf" srcId="{60C77650-89AD-42C9-8B07-51D44AC893AF}" destId="{D8E8AABC-B0AB-4191-85ED-7554075D7D9F}" srcOrd="0" destOrd="0" presId="urn:microsoft.com/office/officeart/2005/8/layout/balance1"/>
    <dgm:cxn modelId="{50679D98-0426-4B6C-88AC-6B8F644684FA}" type="presOf" srcId="{153CEFB4-52F2-4BAC-BBC8-E17608E1EDCE}" destId="{9E54BC46-5266-4506-AD6B-B20F0864058C}" srcOrd="0" destOrd="0" presId="urn:microsoft.com/office/officeart/2005/8/layout/balance1"/>
    <dgm:cxn modelId="{77752E3A-7091-4185-A9AC-4A2EF9ABB327}" type="presOf" srcId="{3330CFF2-D76B-43EA-90C5-68619734455D}" destId="{E7BA6721-6591-4E1C-8754-F48511AB8923}" srcOrd="0" destOrd="0" presId="urn:microsoft.com/office/officeart/2005/8/layout/balance1"/>
    <dgm:cxn modelId="{8FE22E8E-1A11-4C38-875B-03DC5C008FE2}" type="presOf" srcId="{EEF902BA-3E56-4C16-BA23-BFAFA316BE56}" destId="{5928C333-ED2D-4F17-A869-0CF8A3F0DC42}" srcOrd="0" destOrd="0" presId="urn:microsoft.com/office/officeart/2005/8/layout/balance1"/>
    <dgm:cxn modelId="{18C4E211-901F-4E33-862C-06A6C59CE456}" srcId="{7AA70595-EBED-4A9C-8AA0-85ED54991892}" destId="{D272293D-F0C4-4944-B6D1-5DC85E239292}" srcOrd="1" destOrd="0" parTransId="{C1E550CD-1EA2-48E7-A33E-ABF371F2BC7B}" sibTransId="{E9A6C1A3-AC96-4D83-BA3F-30CA3C1F2262}"/>
    <dgm:cxn modelId="{2BA44B66-916F-4A67-B322-D39614B85A9A}" type="presOf" srcId="{7AA70595-EBED-4A9C-8AA0-85ED54991892}" destId="{4D92B080-F386-4831-B510-98278A3C29DB}" srcOrd="0" destOrd="0" presId="urn:microsoft.com/office/officeart/2005/8/layout/balance1"/>
    <dgm:cxn modelId="{42530CB5-F652-401A-A365-DBA77D1DDEE0}" srcId="{3330CFF2-D76B-43EA-90C5-68619734455D}" destId="{23CC4969-C35B-4E0C-A3ED-D7DB7A8B9730}" srcOrd="3" destOrd="0" parTransId="{7A411153-1609-4138-9E6E-89B4CDAE2952}" sibTransId="{0FA509C9-F238-42CD-80A4-DFFA74E953DC}"/>
    <dgm:cxn modelId="{047CA7AF-4830-45EA-9187-1CB22F1F80C7}" srcId="{60C77650-89AD-42C9-8B07-51D44AC893AF}" destId="{F704FA4D-D067-4044-B3F9-78F4F1160F00}" srcOrd="2" destOrd="0" parTransId="{3C2D08C0-3B72-41C1-8605-F7C9178D1C85}" sibTransId="{04818C65-47AA-4441-B366-397A8F553AC3}"/>
    <dgm:cxn modelId="{6FF50A4F-E914-49C1-AA21-D30D5A5E3D03}" srcId="{3330CFF2-D76B-43EA-90C5-68619734455D}" destId="{7829E26A-C8DF-4CA6-9C3A-6D8CA7C06F91}" srcOrd="2" destOrd="0" parTransId="{7986C8CC-3034-4E4E-B5E4-7EEA67E1BDC9}" sibTransId="{77938FD4-C115-43B7-8623-7948CA4D684B}"/>
    <dgm:cxn modelId="{21243B83-3182-4F73-A31C-0ABD50A0A4E4}" srcId="{7AA70595-EBED-4A9C-8AA0-85ED54991892}" destId="{153CEFB4-52F2-4BAC-BBC8-E17608E1EDCE}" srcOrd="0" destOrd="0" parTransId="{16C9E620-1A97-4C54-B55F-E4C930E6449F}" sibTransId="{76204FD0-AB4D-4627-B0B7-BFB86B87B80C}"/>
    <dgm:cxn modelId="{EF68C518-000B-41B5-81C4-F5FC98D6EE01}" srcId="{3330CFF2-D76B-43EA-90C5-68619734455D}" destId="{60C77650-89AD-42C9-8B07-51D44AC893AF}" srcOrd="1" destOrd="0" parTransId="{83817D15-96D8-48E3-9A0B-435D2DE48249}" sibTransId="{A1A001DE-D8AB-4900-83F9-3F7AFD51853F}"/>
    <dgm:cxn modelId="{B3B79CFA-E574-4F5D-863C-CE75DBE4E0E1}" type="presOf" srcId="{41A216B2-F429-4EC6-B5FC-DD1E59DE8EEF}" destId="{06C41C62-CA84-43EB-9275-75A9820CB595}" srcOrd="0" destOrd="0" presId="urn:microsoft.com/office/officeart/2005/8/layout/balance1"/>
    <dgm:cxn modelId="{886229FE-B9F5-4249-B0DC-EDB621D1AA71}" srcId="{7AA70595-EBED-4A9C-8AA0-85ED54991892}" destId="{35CF01D3-D9AD-48E4-B63B-DAED879BCDE3}" srcOrd="2" destOrd="0" parTransId="{BE0CB67A-1196-4EEA-9A7E-05CE712E3C92}" sibTransId="{1CC56215-F218-4D1A-89BF-48F8ED66B6E3}"/>
    <dgm:cxn modelId="{55405465-8697-4B80-9695-41248B7DA343}" type="presParOf" srcId="{E7BA6721-6591-4E1C-8754-F48511AB8923}" destId="{56C17972-2B45-4C1B-BF0E-B907F49C94B3}" srcOrd="0" destOrd="0" presId="urn:microsoft.com/office/officeart/2005/8/layout/balance1"/>
    <dgm:cxn modelId="{4CE732D0-DB28-4A04-8298-2BAE62BD44FC}" type="presParOf" srcId="{E7BA6721-6591-4E1C-8754-F48511AB8923}" destId="{4B81B0FE-76F2-4A29-B495-944B10772AD4}" srcOrd="1" destOrd="0" presId="urn:microsoft.com/office/officeart/2005/8/layout/balance1"/>
    <dgm:cxn modelId="{46DD7A6A-8B1A-4E3B-99AB-BAE881478665}" type="presParOf" srcId="{4B81B0FE-76F2-4A29-B495-944B10772AD4}" destId="{4D92B080-F386-4831-B510-98278A3C29DB}" srcOrd="0" destOrd="0" presId="urn:microsoft.com/office/officeart/2005/8/layout/balance1"/>
    <dgm:cxn modelId="{4A62A074-60C2-4F20-91A1-D98E16332E9B}" type="presParOf" srcId="{4B81B0FE-76F2-4A29-B495-944B10772AD4}" destId="{D8E8AABC-B0AB-4191-85ED-7554075D7D9F}" srcOrd="1" destOrd="0" presId="urn:microsoft.com/office/officeart/2005/8/layout/balance1"/>
    <dgm:cxn modelId="{1EB1623A-3273-4A8E-9763-608A3A572571}" type="presParOf" srcId="{E7BA6721-6591-4E1C-8754-F48511AB8923}" destId="{61D417CE-7044-4645-991F-BB274F7604D3}" srcOrd="2" destOrd="0" presId="urn:microsoft.com/office/officeart/2005/8/layout/balance1"/>
    <dgm:cxn modelId="{CFE067F6-C9B9-48BE-B84A-FAD142B449F4}" type="presParOf" srcId="{61D417CE-7044-4645-991F-BB274F7604D3}" destId="{335C0A5D-7326-4846-B5D3-376D30790A8E}" srcOrd="0" destOrd="0" presId="urn:microsoft.com/office/officeart/2005/8/layout/balance1"/>
    <dgm:cxn modelId="{43625666-EF14-443A-AD16-F8B1D44ED7E7}" type="presParOf" srcId="{61D417CE-7044-4645-991F-BB274F7604D3}" destId="{1191180E-E747-4893-9396-176ED8D9CA45}" srcOrd="1" destOrd="0" presId="urn:microsoft.com/office/officeart/2005/8/layout/balance1"/>
    <dgm:cxn modelId="{E17D481F-1603-40EB-84A7-EE1101E322BE}" type="presParOf" srcId="{61D417CE-7044-4645-991F-BB274F7604D3}" destId="{E77A9E39-FD4C-4AEE-B0E4-0660387CD6CD}" srcOrd="2" destOrd="0" presId="urn:microsoft.com/office/officeart/2005/8/layout/balance1"/>
    <dgm:cxn modelId="{279C45DA-B2DF-4057-BAF9-FA81EB35C1B8}" type="presParOf" srcId="{61D417CE-7044-4645-991F-BB274F7604D3}" destId="{06C41C62-CA84-43EB-9275-75A9820CB595}" srcOrd="3" destOrd="0" presId="urn:microsoft.com/office/officeart/2005/8/layout/balance1"/>
    <dgm:cxn modelId="{0B007AFA-0AA1-4D02-A37A-426A07A51F34}" type="presParOf" srcId="{61D417CE-7044-4645-991F-BB274F7604D3}" destId="{5928C333-ED2D-4F17-A869-0CF8A3F0DC42}" srcOrd="4" destOrd="0" presId="urn:microsoft.com/office/officeart/2005/8/layout/balance1"/>
    <dgm:cxn modelId="{EC4B4274-45C4-4C48-ADA4-B5D6FE79E0E3}" type="presParOf" srcId="{61D417CE-7044-4645-991F-BB274F7604D3}" destId="{17494431-66DA-49B4-BB9D-CC4008D26465}" srcOrd="5" destOrd="0" presId="urn:microsoft.com/office/officeart/2005/8/layout/balance1"/>
    <dgm:cxn modelId="{88765232-A132-4E9A-8474-7B4619A227DA}" type="presParOf" srcId="{61D417CE-7044-4645-991F-BB274F7604D3}" destId="{9E54BC46-5266-4506-AD6B-B20F0864058C}" srcOrd="6" destOrd="0" presId="urn:microsoft.com/office/officeart/2005/8/layout/balance1"/>
    <dgm:cxn modelId="{1CABA2AC-1A25-4981-BBD6-AEA717884561}" type="presParOf" srcId="{61D417CE-7044-4645-991F-BB274F7604D3}" destId="{A4002198-E307-430E-9D05-57838106C4DB}" srcOrd="7" destOrd="0" presId="urn:microsoft.com/office/officeart/2005/8/layout/balance1"/>
    <dgm:cxn modelId="{8E1F328D-9C2A-4167-A861-5DB33B3537B7}" type="presParOf" srcId="{61D417CE-7044-4645-991F-BB274F7604D3}" destId="{86EE5D6B-9314-4738-9B6B-A8EC2B5C3F75}" srcOrd="8" destOrd="0" presId="urn:microsoft.com/office/officeart/2005/8/layout/balance1"/>
  </dgm:cxnLst>
  <dgm:bg>
    <a:effectLst>
      <a:glow rad="63500">
        <a:schemeClr val="accent3">
          <a:satMod val="175000"/>
          <a:alpha val="40000"/>
        </a:schemeClr>
      </a:glow>
    </a:effectLst>
  </dgm:bg>
  <dgm:whole>
    <a:effectLst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330CFF2-D76B-43EA-90C5-68619734455D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AA70595-EBED-4A9C-8AA0-85ED54991892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</a:t>
          </a:r>
        </a:p>
        <a:p>
          <a:pPr>
            <a:lnSpc>
              <a:spcPct val="100000"/>
            </a:lnSpc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61 689,5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8DF6DC-9DEF-4DEF-98BC-A60C6719B42D}" type="parTrans" cxnId="{7932A88B-6A30-4E89-8567-AA2FFC4078D6}">
      <dgm:prSet/>
      <dgm:spPr/>
      <dgm:t>
        <a:bodyPr/>
        <a:lstStyle/>
        <a:p>
          <a:endParaRPr lang="ru-RU" sz="1400" b="1"/>
        </a:p>
      </dgm:t>
    </dgm:pt>
    <dgm:pt modelId="{A7EBE55C-3C13-4109-BCF9-A370AD381094}" type="sibTrans" cxnId="{7932A88B-6A30-4E89-8567-AA2FFC4078D6}">
      <dgm:prSet/>
      <dgm:spPr/>
      <dgm:t>
        <a:bodyPr/>
        <a:lstStyle/>
        <a:p>
          <a:endParaRPr lang="ru-RU" sz="1400" b="1"/>
        </a:p>
      </dgm:t>
    </dgm:pt>
    <dgm:pt modelId="{153CEFB4-52F2-4BAC-BBC8-E17608E1EDCE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40 690,5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C9E620-1A97-4C54-B55F-E4C930E6449F}" type="parTrans" cxnId="{21243B83-3182-4F73-A31C-0ABD50A0A4E4}">
      <dgm:prSet/>
      <dgm:spPr/>
      <dgm:t>
        <a:bodyPr/>
        <a:lstStyle/>
        <a:p>
          <a:endParaRPr lang="ru-RU" sz="1400" b="1"/>
        </a:p>
      </dgm:t>
    </dgm:pt>
    <dgm:pt modelId="{76204FD0-AB4D-4627-B0B7-BFB86B87B80C}" type="sibTrans" cxnId="{21243B83-3182-4F73-A31C-0ABD50A0A4E4}">
      <dgm:prSet/>
      <dgm:spPr/>
      <dgm:t>
        <a:bodyPr/>
        <a:lstStyle/>
        <a:p>
          <a:endParaRPr lang="ru-RU" sz="1400" b="1"/>
        </a:p>
      </dgm:t>
    </dgm:pt>
    <dgm:pt modelId="{35CF01D3-D9AD-48E4-B63B-DAED879BCDE3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17 884,9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0CB67A-1196-4EEA-9A7E-05CE712E3C92}" type="parTrans" cxnId="{886229FE-B9F5-4249-B0DC-EDB621D1AA71}">
      <dgm:prSet/>
      <dgm:spPr/>
      <dgm:t>
        <a:bodyPr/>
        <a:lstStyle/>
        <a:p>
          <a:endParaRPr lang="ru-RU" sz="1400" b="1"/>
        </a:p>
      </dgm:t>
    </dgm:pt>
    <dgm:pt modelId="{1CC56215-F218-4D1A-89BF-48F8ED66B6E3}" type="sibTrans" cxnId="{886229FE-B9F5-4249-B0DC-EDB621D1AA71}">
      <dgm:prSet/>
      <dgm:spPr/>
      <dgm:t>
        <a:bodyPr/>
        <a:lstStyle/>
        <a:p>
          <a:endParaRPr lang="ru-RU" sz="1400" b="1"/>
        </a:p>
      </dgm:t>
    </dgm:pt>
    <dgm:pt modelId="{60C77650-89AD-42C9-8B07-51D44AC893AF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>
            <a:lnSpc>
              <a:spcPct val="100000"/>
            </a:lnSpc>
          </a:pP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64 494,0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817D15-96D8-48E3-9A0B-435D2DE48249}" type="parTrans" cxnId="{EF68C518-000B-41B5-81C4-F5FC98D6EE01}">
      <dgm:prSet/>
      <dgm:spPr/>
      <dgm:t>
        <a:bodyPr/>
        <a:lstStyle/>
        <a:p>
          <a:endParaRPr lang="ru-RU" sz="1400" b="1"/>
        </a:p>
      </dgm:t>
    </dgm:pt>
    <dgm:pt modelId="{A1A001DE-D8AB-4900-83F9-3F7AFD51853F}" type="sibTrans" cxnId="{EF68C518-000B-41B5-81C4-F5FC98D6EE01}">
      <dgm:prSet/>
      <dgm:spPr/>
      <dgm:t>
        <a:bodyPr/>
        <a:lstStyle/>
        <a:p>
          <a:endParaRPr lang="ru-RU" sz="1400" b="1"/>
        </a:p>
      </dgm:t>
    </dgm:pt>
    <dgm:pt modelId="{41A216B2-F429-4EC6-B5FC-DD1E59DE8EE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 счет доходов от платных услуг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386,0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1A7365-8B46-47B6-85BB-474374549D5C}" type="parTrans" cxnId="{EDCE04FF-58BD-4463-A2BD-53A11D7A8574}">
      <dgm:prSet/>
      <dgm:spPr/>
      <dgm:t>
        <a:bodyPr/>
        <a:lstStyle/>
        <a:p>
          <a:endParaRPr lang="ru-RU" sz="1400" b="1"/>
        </a:p>
      </dgm:t>
    </dgm:pt>
    <dgm:pt modelId="{7EB3D325-0DCC-433C-9FD2-9238F2D5914E}" type="sibTrans" cxnId="{EDCE04FF-58BD-4463-A2BD-53A11D7A8574}">
      <dgm:prSet/>
      <dgm:spPr/>
      <dgm:t>
        <a:bodyPr/>
        <a:lstStyle/>
        <a:p>
          <a:endParaRPr lang="ru-RU" sz="1400" b="1"/>
        </a:p>
      </dgm:t>
    </dgm:pt>
    <dgm:pt modelId="{EEF902BA-3E56-4C16-BA23-BFAFA316BE56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Целевые расходы за счет федеральных средств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17 064,7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325909-3016-4EAE-A5E6-FABCE8BA7B83}" type="parTrans" cxnId="{1CEA74B3-A780-4960-8178-C8BEBBA00ED3}">
      <dgm:prSet/>
      <dgm:spPr/>
      <dgm:t>
        <a:bodyPr/>
        <a:lstStyle/>
        <a:p>
          <a:endParaRPr lang="ru-RU" sz="1400" b="1"/>
        </a:p>
      </dgm:t>
    </dgm:pt>
    <dgm:pt modelId="{08065BBF-76DF-4364-BED7-D0A026FB9F54}" type="sibTrans" cxnId="{1CEA74B3-A780-4960-8178-C8BEBBA00ED3}">
      <dgm:prSet/>
      <dgm:spPr/>
      <dgm:t>
        <a:bodyPr/>
        <a:lstStyle/>
        <a:p>
          <a:endParaRPr lang="ru-RU" sz="1400" b="1"/>
        </a:p>
      </dgm:t>
    </dgm:pt>
    <dgm:pt modelId="{F704FA4D-D067-4044-B3F9-78F4F1160F0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Собственные расходы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47 043,3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2D08C0-3B72-41C1-8605-F7C9178D1C85}" type="parTrans" cxnId="{047CA7AF-4830-45EA-9187-1CB22F1F80C7}">
      <dgm:prSet/>
      <dgm:spPr/>
      <dgm:t>
        <a:bodyPr/>
        <a:lstStyle/>
        <a:p>
          <a:endParaRPr lang="ru-RU" sz="1400" b="1"/>
        </a:p>
      </dgm:t>
    </dgm:pt>
    <dgm:pt modelId="{04818C65-47AA-4441-B366-397A8F553AC3}" type="sibTrans" cxnId="{047CA7AF-4830-45EA-9187-1CB22F1F80C7}">
      <dgm:prSet/>
      <dgm:spPr/>
      <dgm:t>
        <a:bodyPr/>
        <a:lstStyle/>
        <a:p>
          <a:endParaRPr lang="ru-RU" sz="1400" b="1"/>
        </a:p>
      </dgm:t>
    </dgm:pt>
    <dgm:pt modelId="{D272293D-F0C4-4944-B6D1-5DC85E239292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endParaRPr lang="ru-RU" sz="1400" b="1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3 114,2</a:t>
          </a:r>
        </a:p>
        <a:p>
          <a:pPr>
            <a:lnSpc>
              <a:spcPct val="90000"/>
            </a:lnSpc>
            <a:spcAft>
              <a:spcPct val="35000"/>
            </a:spcAft>
          </a:pPr>
          <a:endParaRPr lang="ru-RU" sz="1400" b="1" dirty="0"/>
        </a:p>
      </dgm:t>
    </dgm:pt>
    <dgm:pt modelId="{C1E550CD-1EA2-48E7-A33E-ABF371F2BC7B}" type="parTrans" cxnId="{18C4E211-901F-4E33-862C-06A6C59CE456}">
      <dgm:prSet/>
      <dgm:spPr/>
      <dgm:t>
        <a:bodyPr/>
        <a:lstStyle/>
        <a:p>
          <a:endParaRPr lang="ru-RU" sz="1400" b="1"/>
        </a:p>
      </dgm:t>
    </dgm:pt>
    <dgm:pt modelId="{E9A6C1A3-AC96-4D83-BA3F-30CA3C1F2262}" type="sibTrans" cxnId="{18C4E211-901F-4E33-862C-06A6C59CE456}">
      <dgm:prSet/>
      <dgm:spPr/>
      <dgm:t>
        <a:bodyPr/>
        <a:lstStyle/>
        <a:p>
          <a:endParaRPr lang="ru-RU" sz="1400" b="1"/>
        </a:p>
      </dgm:t>
    </dgm:pt>
    <dgm:pt modelId="{7829E26A-C8DF-4CA6-9C3A-6D8CA7C06F91}">
      <dgm:prSet/>
      <dgm:spPr/>
      <dgm:t>
        <a:bodyPr/>
        <a:lstStyle/>
        <a:p>
          <a:endParaRPr lang="ru-RU"/>
        </a:p>
      </dgm:t>
    </dgm:pt>
    <dgm:pt modelId="{7986C8CC-3034-4E4E-B5E4-7EEA67E1BDC9}" type="parTrans" cxnId="{6FF50A4F-E914-49C1-AA21-D30D5A5E3D03}">
      <dgm:prSet/>
      <dgm:spPr/>
      <dgm:t>
        <a:bodyPr/>
        <a:lstStyle/>
        <a:p>
          <a:endParaRPr lang="ru-RU"/>
        </a:p>
      </dgm:t>
    </dgm:pt>
    <dgm:pt modelId="{77938FD4-C115-43B7-8623-7948CA4D684B}" type="sibTrans" cxnId="{6FF50A4F-E914-49C1-AA21-D30D5A5E3D03}">
      <dgm:prSet/>
      <dgm:spPr/>
      <dgm:t>
        <a:bodyPr/>
        <a:lstStyle/>
        <a:p>
          <a:endParaRPr lang="ru-RU"/>
        </a:p>
      </dgm:t>
    </dgm:pt>
    <dgm:pt modelId="{E7BA6721-6591-4E1C-8754-F48511AB8923}" type="pres">
      <dgm:prSet presAssocID="{3330CFF2-D76B-43EA-90C5-68619734455D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C17972-2B45-4C1B-BF0E-B907F49C94B3}" type="pres">
      <dgm:prSet presAssocID="{3330CFF2-D76B-43EA-90C5-68619734455D}" presName="dummyMaxCanvas" presStyleCnt="0"/>
      <dgm:spPr/>
      <dgm:t>
        <a:bodyPr/>
        <a:lstStyle/>
        <a:p>
          <a:endParaRPr lang="ru-RU"/>
        </a:p>
      </dgm:t>
    </dgm:pt>
    <dgm:pt modelId="{4B81B0FE-76F2-4A29-B495-944B10772AD4}" type="pres">
      <dgm:prSet presAssocID="{3330CFF2-D76B-43EA-90C5-68619734455D}" presName="parentComposite" presStyleCnt="0"/>
      <dgm:spPr/>
      <dgm:t>
        <a:bodyPr/>
        <a:lstStyle/>
        <a:p>
          <a:endParaRPr lang="ru-RU"/>
        </a:p>
      </dgm:t>
    </dgm:pt>
    <dgm:pt modelId="{4D92B080-F386-4831-B510-98278A3C29DB}" type="pres">
      <dgm:prSet presAssocID="{3330CFF2-D76B-43EA-90C5-68619734455D}" presName="parent1" presStyleLbl="alignAccFollowNode1" presStyleIdx="0" presStyleCnt="4" custScaleX="126537" custScaleY="71429" custLinFactNeighborX="28340" custLinFactNeighborY="51977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D8E8AABC-B0AB-4191-85ED-7554075D7D9F}" type="pres">
      <dgm:prSet presAssocID="{3330CFF2-D76B-43EA-90C5-68619734455D}" presName="parent2" presStyleLbl="alignAccFollowNode1" presStyleIdx="1" presStyleCnt="4" custScaleX="114230" custScaleY="71224" custLinFactNeighborX="25401" custLinFactNeighborY="50726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61D417CE-7044-4645-991F-BB274F7604D3}" type="pres">
      <dgm:prSet presAssocID="{3330CFF2-D76B-43EA-90C5-68619734455D}" presName="childrenComposite" presStyleCnt="0"/>
      <dgm:spPr/>
      <dgm:t>
        <a:bodyPr/>
        <a:lstStyle/>
        <a:p>
          <a:endParaRPr lang="ru-RU"/>
        </a:p>
      </dgm:t>
    </dgm:pt>
    <dgm:pt modelId="{335C0A5D-7326-4846-B5D3-376D30790A8E}" type="pres">
      <dgm:prSet presAssocID="{3330CFF2-D76B-43EA-90C5-68619734455D}" presName="dummyMaxCanvas_ChildArea" presStyleCnt="0"/>
      <dgm:spPr/>
      <dgm:t>
        <a:bodyPr/>
        <a:lstStyle/>
        <a:p>
          <a:endParaRPr lang="ru-RU"/>
        </a:p>
      </dgm:t>
    </dgm:pt>
    <dgm:pt modelId="{1191180E-E747-4893-9396-176ED8D9CA45}" type="pres">
      <dgm:prSet presAssocID="{3330CFF2-D76B-43EA-90C5-68619734455D}" presName="fulcrum" presStyleLbl="alignAccFollowNode1" presStyleIdx="2" presStyleCnt="4" custScaleX="325771" custScaleY="64943" custLinFactNeighborX="70760" custLinFactNeighborY="11765"/>
      <dgm:spPr/>
      <dgm:t>
        <a:bodyPr/>
        <a:lstStyle/>
        <a:p>
          <a:endParaRPr lang="ru-RU"/>
        </a:p>
      </dgm:t>
    </dgm:pt>
    <dgm:pt modelId="{E77A9E39-FD4C-4AEE-B0E4-0660387CD6CD}" type="pres">
      <dgm:prSet presAssocID="{3330CFF2-D76B-43EA-90C5-68619734455D}" presName="balance_33" presStyleLbl="alignAccFollowNode1" presStyleIdx="3" presStyleCnt="4" custAng="0" custScaleX="108380" custScaleY="88823" custLinFactNeighborX="11554" custLinFactNeighborY="95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41C62-CA84-43EB-9275-75A9820CB595}" type="pres">
      <dgm:prSet presAssocID="{3330CFF2-D76B-43EA-90C5-68619734455D}" presName="right_33_1" presStyleLbl="node1" presStyleIdx="0" presStyleCnt="6" custAng="0" custScaleX="111670" custScaleY="110987" custLinFactNeighborX="10391" custLinFactNeighborY="29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8C333-ED2D-4F17-A869-0CF8A3F0DC42}" type="pres">
      <dgm:prSet presAssocID="{3330CFF2-D76B-43EA-90C5-68619734455D}" presName="right_33_2" presStyleLbl="node1" presStyleIdx="1" presStyleCnt="6" custAng="0" custScaleX="118475" custScaleY="107092" custLinFactNeighborX="27240" custLinFactNeighborY="17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94431-66DA-49B4-BB9D-CC4008D26465}" type="pres">
      <dgm:prSet presAssocID="{3330CFF2-D76B-43EA-90C5-68619734455D}" presName="right_33_3" presStyleLbl="node1" presStyleIdx="2" presStyleCnt="6" custAng="0" custScaleX="118475" custScaleY="78225" custLinFactNeighborX="27525" custLinFactNeighborY="20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4BC46-5266-4506-AD6B-B20F0864058C}" type="pres">
      <dgm:prSet presAssocID="{3330CFF2-D76B-43EA-90C5-68619734455D}" presName="left_33_1" presStyleLbl="node1" presStyleIdx="3" presStyleCnt="6" custAng="0" custScaleX="119137" custScaleY="103542" custLinFactNeighborX="28942" custLinFactNeighborY="26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02198-E307-430E-9D05-57838106C4DB}" type="pres">
      <dgm:prSet presAssocID="{3330CFF2-D76B-43EA-90C5-68619734455D}" presName="left_33_2" presStyleLbl="node1" presStyleIdx="4" presStyleCnt="6" custAng="0" custScaleX="125631" custScaleY="82834" custLinFactNeighborX="28942" custLinFactNeighborY="23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E5D6B-9314-4738-9B6B-A8EC2B5C3F75}" type="pres">
      <dgm:prSet presAssocID="{3330CFF2-D76B-43EA-90C5-68619734455D}" presName="left_33_3" presStyleLbl="node1" presStyleIdx="5" presStyleCnt="6" custAng="0" custScaleX="125631" custScaleY="82834" custLinFactNeighborX="28942" custLinFactNeighborY="23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7CA7AF-4830-45EA-9187-1CB22F1F80C7}" srcId="{60C77650-89AD-42C9-8B07-51D44AC893AF}" destId="{F704FA4D-D067-4044-B3F9-78F4F1160F00}" srcOrd="2" destOrd="0" parTransId="{3C2D08C0-3B72-41C1-8605-F7C9178D1C85}" sibTransId="{04818C65-47AA-4441-B366-397A8F553AC3}"/>
    <dgm:cxn modelId="{2BA44B66-916F-4A67-B322-D39614B85A9A}" type="presOf" srcId="{7AA70595-EBED-4A9C-8AA0-85ED54991892}" destId="{4D92B080-F386-4831-B510-98278A3C29DB}" srcOrd="0" destOrd="0" presId="urn:microsoft.com/office/officeart/2005/8/layout/balance1"/>
    <dgm:cxn modelId="{DBC71D79-B01F-42B2-9EE4-42D32D487C91}" type="presOf" srcId="{60C77650-89AD-42C9-8B07-51D44AC893AF}" destId="{D8E8AABC-B0AB-4191-85ED-7554075D7D9F}" srcOrd="0" destOrd="0" presId="urn:microsoft.com/office/officeart/2005/8/layout/balance1"/>
    <dgm:cxn modelId="{B3B79CFA-E574-4F5D-863C-CE75DBE4E0E1}" type="presOf" srcId="{41A216B2-F429-4EC6-B5FC-DD1E59DE8EEF}" destId="{06C41C62-CA84-43EB-9275-75A9820CB595}" srcOrd="0" destOrd="0" presId="urn:microsoft.com/office/officeart/2005/8/layout/balance1"/>
    <dgm:cxn modelId="{1CEA74B3-A780-4960-8178-C8BEBBA00ED3}" srcId="{60C77650-89AD-42C9-8B07-51D44AC893AF}" destId="{EEF902BA-3E56-4C16-BA23-BFAFA316BE56}" srcOrd="1" destOrd="0" parTransId="{CE325909-3016-4EAE-A5E6-FABCE8BA7B83}" sibTransId="{08065BBF-76DF-4364-BED7-D0A026FB9F54}"/>
    <dgm:cxn modelId="{60913285-8CB4-4312-B83F-1DF43CF6FE13}" type="presOf" srcId="{F704FA4D-D067-4044-B3F9-78F4F1160F00}" destId="{17494431-66DA-49B4-BB9D-CC4008D26465}" srcOrd="0" destOrd="0" presId="urn:microsoft.com/office/officeart/2005/8/layout/balance1"/>
    <dgm:cxn modelId="{21243B83-3182-4F73-A31C-0ABD50A0A4E4}" srcId="{7AA70595-EBED-4A9C-8AA0-85ED54991892}" destId="{153CEFB4-52F2-4BAC-BBC8-E17608E1EDCE}" srcOrd="0" destOrd="0" parTransId="{16C9E620-1A97-4C54-B55F-E4C930E6449F}" sibTransId="{76204FD0-AB4D-4627-B0B7-BFB86B87B80C}"/>
    <dgm:cxn modelId="{6FF50A4F-E914-49C1-AA21-D30D5A5E3D03}" srcId="{3330CFF2-D76B-43EA-90C5-68619734455D}" destId="{7829E26A-C8DF-4CA6-9C3A-6D8CA7C06F91}" srcOrd="2" destOrd="0" parTransId="{7986C8CC-3034-4E4E-B5E4-7EEA67E1BDC9}" sibTransId="{77938FD4-C115-43B7-8623-7948CA4D684B}"/>
    <dgm:cxn modelId="{7932A88B-6A30-4E89-8567-AA2FFC4078D6}" srcId="{3330CFF2-D76B-43EA-90C5-68619734455D}" destId="{7AA70595-EBED-4A9C-8AA0-85ED54991892}" srcOrd="0" destOrd="0" parTransId="{FC8DF6DC-9DEF-4DEF-98BC-A60C6719B42D}" sibTransId="{A7EBE55C-3C13-4109-BCF9-A370AD381094}"/>
    <dgm:cxn modelId="{8FE22E8E-1A11-4C38-875B-03DC5C008FE2}" type="presOf" srcId="{EEF902BA-3E56-4C16-BA23-BFAFA316BE56}" destId="{5928C333-ED2D-4F17-A869-0CF8A3F0DC42}" srcOrd="0" destOrd="0" presId="urn:microsoft.com/office/officeart/2005/8/layout/balance1"/>
    <dgm:cxn modelId="{EF68C518-000B-41B5-81C4-F5FC98D6EE01}" srcId="{3330CFF2-D76B-43EA-90C5-68619734455D}" destId="{60C77650-89AD-42C9-8B07-51D44AC893AF}" srcOrd="1" destOrd="0" parTransId="{83817D15-96D8-48E3-9A0B-435D2DE48249}" sibTransId="{A1A001DE-D8AB-4900-83F9-3F7AFD51853F}"/>
    <dgm:cxn modelId="{18C4E211-901F-4E33-862C-06A6C59CE456}" srcId="{7AA70595-EBED-4A9C-8AA0-85ED54991892}" destId="{D272293D-F0C4-4944-B6D1-5DC85E239292}" srcOrd="1" destOrd="0" parTransId="{C1E550CD-1EA2-48E7-A33E-ABF371F2BC7B}" sibTransId="{E9A6C1A3-AC96-4D83-BA3F-30CA3C1F2262}"/>
    <dgm:cxn modelId="{EDCE04FF-58BD-4463-A2BD-53A11D7A8574}" srcId="{60C77650-89AD-42C9-8B07-51D44AC893AF}" destId="{41A216B2-F429-4EC6-B5FC-DD1E59DE8EEF}" srcOrd="0" destOrd="0" parTransId="{821A7365-8B46-47B6-85BB-474374549D5C}" sibTransId="{7EB3D325-0DCC-433C-9FD2-9238F2D5914E}"/>
    <dgm:cxn modelId="{886229FE-B9F5-4249-B0DC-EDB621D1AA71}" srcId="{7AA70595-EBED-4A9C-8AA0-85ED54991892}" destId="{35CF01D3-D9AD-48E4-B63B-DAED879BCDE3}" srcOrd="2" destOrd="0" parTransId="{BE0CB67A-1196-4EEA-9A7E-05CE712E3C92}" sibTransId="{1CC56215-F218-4D1A-89BF-48F8ED66B6E3}"/>
    <dgm:cxn modelId="{FF07B482-9C4F-42AE-BF7D-4ED4922E45E8}" type="presOf" srcId="{35CF01D3-D9AD-48E4-B63B-DAED879BCDE3}" destId="{86EE5D6B-9314-4738-9B6B-A8EC2B5C3F75}" srcOrd="0" destOrd="0" presId="urn:microsoft.com/office/officeart/2005/8/layout/balance1"/>
    <dgm:cxn modelId="{5F22D60E-F95E-4220-9264-E9584E365011}" type="presOf" srcId="{D272293D-F0C4-4944-B6D1-5DC85E239292}" destId="{A4002198-E307-430E-9D05-57838106C4DB}" srcOrd="0" destOrd="0" presId="urn:microsoft.com/office/officeart/2005/8/layout/balance1"/>
    <dgm:cxn modelId="{50679D98-0426-4B6C-88AC-6B8F644684FA}" type="presOf" srcId="{153CEFB4-52F2-4BAC-BBC8-E17608E1EDCE}" destId="{9E54BC46-5266-4506-AD6B-B20F0864058C}" srcOrd="0" destOrd="0" presId="urn:microsoft.com/office/officeart/2005/8/layout/balance1"/>
    <dgm:cxn modelId="{77752E3A-7091-4185-A9AC-4A2EF9ABB327}" type="presOf" srcId="{3330CFF2-D76B-43EA-90C5-68619734455D}" destId="{E7BA6721-6591-4E1C-8754-F48511AB8923}" srcOrd="0" destOrd="0" presId="urn:microsoft.com/office/officeart/2005/8/layout/balance1"/>
    <dgm:cxn modelId="{55405465-8697-4B80-9695-41248B7DA343}" type="presParOf" srcId="{E7BA6721-6591-4E1C-8754-F48511AB8923}" destId="{56C17972-2B45-4C1B-BF0E-B907F49C94B3}" srcOrd="0" destOrd="0" presId="urn:microsoft.com/office/officeart/2005/8/layout/balance1"/>
    <dgm:cxn modelId="{4CE732D0-DB28-4A04-8298-2BAE62BD44FC}" type="presParOf" srcId="{E7BA6721-6591-4E1C-8754-F48511AB8923}" destId="{4B81B0FE-76F2-4A29-B495-944B10772AD4}" srcOrd="1" destOrd="0" presId="urn:microsoft.com/office/officeart/2005/8/layout/balance1"/>
    <dgm:cxn modelId="{46DD7A6A-8B1A-4E3B-99AB-BAE881478665}" type="presParOf" srcId="{4B81B0FE-76F2-4A29-B495-944B10772AD4}" destId="{4D92B080-F386-4831-B510-98278A3C29DB}" srcOrd="0" destOrd="0" presId="urn:microsoft.com/office/officeart/2005/8/layout/balance1"/>
    <dgm:cxn modelId="{4A62A074-60C2-4F20-91A1-D98E16332E9B}" type="presParOf" srcId="{4B81B0FE-76F2-4A29-B495-944B10772AD4}" destId="{D8E8AABC-B0AB-4191-85ED-7554075D7D9F}" srcOrd="1" destOrd="0" presId="urn:microsoft.com/office/officeart/2005/8/layout/balance1"/>
    <dgm:cxn modelId="{1EB1623A-3273-4A8E-9763-608A3A572571}" type="presParOf" srcId="{E7BA6721-6591-4E1C-8754-F48511AB8923}" destId="{61D417CE-7044-4645-991F-BB274F7604D3}" srcOrd="2" destOrd="0" presId="urn:microsoft.com/office/officeart/2005/8/layout/balance1"/>
    <dgm:cxn modelId="{CFE067F6-C9B9-48BE-B84A-FAD142B449F4}" type="presParOf" srcId="{61D417CE-7044-4645-991F-BB274F7604D3}" destId="{335C0A5D-7326-4846-B5D3-376D30790A8E}" srcOrd="0" destOrd="0" presId="urn:microsoft.com/office/officeart/2005/8/layout/balance1"/>
    <dgm:cxn modelId="{43625666-EF14-443A-AD16-F8B1D44ED7E7}" type="presParOf" srcId="{61D417CE-7044-4645-991F-BB274F7604D3}" destId="{1191180E-E747-4893-9396-176ED8D9CA45}" srcOrd="1" destOrd="0" presId="urn:microsoft.com/office/officeart/2005/8/layout/balance1"/>
    <dgm:cxn modelId="{E17D481F-1603-40EB-84A7-EE1101E322BE}" type="presParOf" srcId="{61D417CE-7044-4645-991F-BB274F7604D3}" destId="{E77A9E39-FD4C-4AEE-B0E4-0660387CD6CD}" srcOrd="2" destOrd="0" presId="urn:microsoft.com/office/officeart/2005/8/layout/balance1"/>
    <dgm:cxn modelId="{279C45DA-B2DF-4057-BAF9-FA81EB35C1B8}" type="presParOf" srcId="{61D417CE-7044-4645-991F-BB274F7604D3}" destId="{06C41C62-CA84-43EB-9275-75A9820CB595}" srcOrd="3" destOrd="0" presId="urn:microsoft.com/office/officeart/2005/8/layout/balance1"/>
    <dgm:cxn modelId="{0B007AFA-0AA1-4D02-A37A-426A07A51F34}" type="presParOf" srcId="{61D417CE-7044-4645-991F-BB274F7604D3}" destId="{5928C333-ED2D-4F17-A869-0CF8A3F0DC42}" srcOrd="4" destOrd="0" presId="urn:microsoft.com/office/officeart/2005/8/layout/balance1"/>
    <dgm:cxn modelId="{EC4B4274-45C4-4C48-ADA4-B5D6FE79E0E3}" type="presParOf" srcId="{61D417CE-7044-4645-991F-BB274F7604D3}" destId="{17494431-66DA-49B4-BB9D-CC4008D26465}" srcOrd="5" destOrd="0" presId="urn:microsoft.com/office/officeart/2005/8/layout/balance1"/>
    <dgm:cxn modelId="{88765232-A132-4E9A-8474-7B4619A227DA}" type="presParOf" srcId="{61D417CE-7044-4645-991F-BB274F7604D3}" destId="{9E54BC46-5266-4506-AD6B-B20F0864058C}" srcOrd="6" destOrd="0" presId="urn:microsoft.com/office/officeart/2005/8/layout/balance1"/>
    <dgm:cxn modelId="{1CABA2AC-1A25-4981-BBD6-AEA717884561}" type="presParOf" srcId="{61D417CE-7044-4645-991F-BB274F7604D3}" destId="{A4002198-E307-430E-9D05-57838106C4DB}" srcOrd="7" destOrd="0" presId="urn:microsoft.com/office/officeart/2005/8/layout/balance1"/>
    <dgm:cxn modelId="{8E1F328D-9C2A-4167-A861-5DB33B3537B7}" type="presParOf" srcId="{61D417CE-7044-4645-991F-BB274F7604D3}" destId="{86EE5D6B-9314-4738-9B6B-A8EC2B5C3F75}" srcOrd="8" destOrd="0" presId="urn:microsoft.com/office/officeart/2005/8/layout/balance1"/>
  </dgm:cxnLst>
  <dgm:bg>
    <a:effectLst>
      <a:glow rad="63500">
        <a:schemeClr val="accent3">
          <a:satMod val="175000"/>
          <a:alpha val="40000"/>
        </a:schemeClr>
      </a:glow>
    </a:effectLst>
  </dgm:bg>
  <dgm:whole>
    <a:effectLst/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889D4-02D0-4DF8-B8CA-F52956D4D547}">
      <dsp:nvSpPr>
        <dsp:cNvPr id="0" name=""/>
        <dsp:cNvSpPr/>
      </dsp:nvSpPr>
      <dsp:spPr>
        <a:xfrm rot="5400000">
          <a:off x="5181900" y="-2196300"/>
          <a:ext cx="409106" cy="5069603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Дотация на выравнивание уровня бюджетной обеспеченности 20 213,6 млн рублей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851652" y="153919"/>
        <a:ext cx="5049632" cy="369164"/>
      </dsp:txXfrm>
    </dsp:sp>
    <dsp:sp modelId="{A572AC7D-1928-4873-9A31-4C993E6EF903}">
      <dsp:nvSpPr>
        <dsp:cNvPr id="0" name=""/>
        <dsp:cNvSpPr/>
      </dsp:nvSpPr>
      <dsp:spPr>
        <a:xfrm>
          <a:off x="0" y="2325"/>
          <a:ext cx="2851652" cy="67235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Дотации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20 213,6 млн рублей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821" y="35146"/>
        <a:ext cx="2786010" cy="606709"/>
      </dsp:txXfrm>
    </dsp:sp>
    <dsp:sp modelId="{E3F4EC95-E384-417A-A733-A6DECB96E01D}">
      <dsp:nvSpPr>
        <dsp:cNvPr id="0" name=""/>
        <dsp:cNvSpPr/>
      </dsp:nvSpPr>
      <dsp:spPr>
        <a:xfrm rot="5400000">
          <a:off x="4315739" y="-718309"/>
          <a:ext cx="2130908" cy="5064653"/>
        </a:xfrm>
        <a:prstGeom prst="round2SameRect">
          <a:avLst/>
        </a:prstGeom>
        <a:solidFill>
          <a:schemeClr val="accent5">
            <a:tint val="40000"/>
            <a:alpha val="90000"/>
            <a:hueOff val="-2463918"/>
            <a:satOff val="-4272"/>
            <a:lumOff val="-43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463918"/>
              <a:satOff val="-4272"/>
              <a:lumOff val="-4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на поддержку приоритетных направлений агропромышленного комплекса и развитие малых форм хозяйствования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861,6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на обеспечение комплексного развития сельских территорий 637,9 млн рублей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на проведение гидромелиоративных, культуртехнических, агролесомелиоративных и фитомелиоративных мероприятий, а также мероприятий в области известкования кислых почв на пашне 608,5 млн рублей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848867" y="852585"/>
        <a:ext cx="4960631" cy="1922864"/>
      </dsp:txXfrm>
    </dsp:sp>
    <dsp:sp modelId="{E0826556-7FD3-4FD1-9883-D8D0B51DB690}">
      <dsp:nvSpPr>
        <dsp:cNvPr id="0" name=""/>
        <dsp:cNvSpPr/>
      </dsp:nvSpPr>
      <dsp:spPr>
        <a:xfrm>
          <a:off x="0" y="836337"/>
          <a:ext cx="2848867" cy="1955359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3 799,1 млн рублей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453" y="931790"/>
        <a:ext cx="2657961" cy="1764453"/>
      </dsp:txXfrm>
    </dsp:sp>
    <dsp:sp modelId="{3CBF8461-4F30-4E01-9614-A872651BD6A8}">
      <dsp:nvSpPr>
        <dsp:cNvPr id="0" name=""/>
        <dsp:cNvSpPr/>
      </dsp:nvSpPr>
      <dsp:spPr>
        <a:xfrm rot="5400000">
          <a:off x="4598204" y="1204020"/>
          <a:ext cx="1565978" cy="5064653"/>
        </a:xfrm>
        <a:prstGeom prst="round2SameRect">
          <a:avLst/>
        </a:prstGeom>
        <a:solidFill>
          <a:schemeClr val="accent5">
            <a:tint val="40000"/>
            <a:alpha val="90000"/>
            <a:hueOff val="-4927837"/>
            <a:satOff val="-8544"/>
            <a:lumOff val="-85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927837"/>
              <a:satOff val="-8544"/>
              <a:lumOff val="-8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на оплату жилищно-коммунальных услуг отдельным категориям граждан 303,8 млн рублей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на социальные выплаты безработным гражданам в соответствии с Законом Российской Федерации от 19 апреля 1991 года № 1032-I "О занятости населения в Российской Федерации« 162,6 млн рублей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Осуществление отдельных полномочий в области водных отношений 46,7 млн рублей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848867" y="3029803"/>
        <a:ext cx="4988208" cy="1413088"/>
      </dsp:txXfrm>
    </dsp:sp>
    <dsp:sp modelId="{A729A422-4AB0-41C9-8873-4C7A209BCE7B}">
      <dsp:nvSpPr>
        <dsp:cNvPr id="0" name=""/>
        <dsp:cNvSpPr/>
      </dsp:nvSpPr>
      <dsp:spPr>
        <a:xfrm>
          <a:off x="0" y="2997482"/>
          <a:ext cx="2848867" cy="1477728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561,6 млн рублей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137" y="3069619"/>
        <a:ext cx="2704593" cy="1333454"/>
      </dsp:txXfrm>
    </dsp:sp>
    <dsp:sp modelId="{31A44A9C-F69D-4023-B6A3-AA32F8425D12}">
      <dsp:nvSpPr>
        <dsp:cNvPr id="0" name=""/>
        <dsp:cNvSpPr/>
      </dsp:nvSpPr>
      <dsp:spPr>
        <a:xfrm rot="5400000">
          <a:off x="5058031" y="2429419"/>
          <a:ext cx="656844" cy="5069603"/>
        </a:xfrm>
        <a:prstGeom prst="round2SameRect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межбюджетные трансферты на реализацию отдельных полномочий в области лекарственного обеспечения 46,9 млн рублей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851652" y="4667862"/>
        <a:ext cx="5037539" cy="592716"/>
      </dsp:txXfrm>
    </dsp:sp>
    <dsp:sp modelId="{F92FF63D-6DED-4E67-B778-5D74AD853261}">
      <dsp:nvSpPr>
        <dsp:cNvPr id="0" name=""/>
        <dsp:cNvSpPr/>
      </dsp:nvSpPr>
      <dsp:spPr>
        <a:xfrm>
          <a:off x="0" y="4593222"/>
          <a:ext cx="2851652" cy="741997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ИМБТ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46,9 млн рублей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221" y="4629443"/>
        <a:ext cx="2779210" cy="6695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11A4B-6CD8-40B9-9E4D-D0CB2B6B19AF}">
      <dsp:nvSpPr>
        <dsp:cNvPr id="0" name=""/>
        <dsp:cNvSpPr/>
      </dsp:nvSpPr>
      <dsp:spPr>
        <a:xfrm>
          <a:off x="2642920" y="647509"/>
          <a:ext cx="1410505" cy="1410505"/>
        </a:xfrm>
        <a:prstGeom prst="round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22,1 </a:t>
          </a:r>
          <a:r>
            <a:rPr lang="ru-RU" sz="2400" kern="1200" dirty="0" smtClean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 </a:t>
          </a:r>
          <a:r>
            <a:rPr lang="ru-RU" sz="2400" kern="12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24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2711775" y="716364"/>
        <a:ext cx="1272795" cy="1272795"/>
      </dsp:txXfrm>
    </dsp:sp>
    <dsp:sp modelId="{1B4D9188-4E89-4253-863E-96FADA4D40F0}">
      <dsp:nvSpPr>
        <dsp:cNvPr id="0" name=""/>
        <dsp:cNvSpPr/>
      </dsp:nvSpPr>
      <dsp:spPr>
        <a:xfrm rot="8154212">
          <a:off x="2036772" y="2281608"/>
          <a:ext cx="70557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05574" y="0"/>
              </a:lnTo>
            </a:path>
          </a:pathLst>
        </a:custGeom>
        <a:noFill/>
        <a:ln w="12700" cap="flat" cmpd="sng" algn="ctr">
          <a:solidFill>
            <a:srgbClr val="9F344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2208A3-7ED0-4DE4-AC4B-EE35AA0A319C}">
      <dsp:nvSpPr>
        <dsp:cNvPr id="0" name=""/>
        <dsp:cNvSpPr/>
      </dsp:nvSpPr>
      <dsp:spPr>
        <a:xfrm>
          <a:off x="211976" y="2452521"/>
          <a:ext cx="1924222" cy="2013632"/>
        </a:xfrm>
        <a:prstGeom prst="round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Общий объем на ФОТ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10,1</a:t>
          </a:r>
          <a:endParaRPr lang="ru-RU" sz="2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 рублей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305909" y="2546454"/>
        <a:ext cx="1736356" cy="1825766"/>
      </dsp:txXfrm>
    </dsp:sp>
    <dsp:sp modelId="{C5BBF356-7F85-4394-9E80-44001AB7F0CE}">
      <dsp:nvSpPr>
        <dsp:cNvPr id="0" name=""/>
        <dsp:cNvSpPr/>
      </dsp:nvSpPr>
      <dsp:spPr>
        <a:xfrm rot="5498573">
          <a:off x="3117689" y="2262326"/>
          <a:ext cx="40879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8791" y="0"/>
              </a:lnTo>
            </a:path>
          </a:pathLst>
        </a:custGeom>
        <a:noFill/>
        <a:ln w="12700" cap="flat" cmpd="sng" algn="ctr">
          <a:solidFill>
            <a:srgbClr val="913C4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50D598-484B-4AFA-A6B8-DB978FFC7B55}">
      <dsp:nvSpPr>
        <dsp:cNvPr id="0" name=""/>
        <dsp:cNvSpPr/>
      </dsp:nvSpPr>
      <dsp:spPr>
        <a:xfrm>
          <a:off x="2282242" y="2466638"/>
          <a:ext cx="2010107" cy="2017289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Субвенция на зп в сфере образования </a:t>
          </a:r>
          <a:b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11,5</a:t>
          </a:r>
          <a:endParaRPr lang="ru-RU" sz="20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 рублей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2380367" y="2564763"/>
        <a:ext cx="1813857" cy="1821039"/>
      </dsp:txXfrm>
    </dsp:sp>
    <dsp:sp modelId="{E89C3FE8-D1D9-4D88-9C39-9A43355709FE}">
      <dsp:nvSpPr>
        <dsp:cNvPr id="0" name=""/>
        <dsp:cNvSpPr/>
      </dsp:nvSpPr>
      <dsp:spPr>
        <a:xfrm rot="2693166">
          <a:off x="3954806" y="2293976"/>
          <a:ext cx="67666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76662" y="0"/>
              </a:lnTo>
            </a:path>
          </a:pathLst>
        </a:custGeom>
        <a:noFill/>
        <a:ln w="12700" cap="flat" cmpd="sng" algn="ctr">
          <a:solidFill>
            <a:srgbClr val="9C3E5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1A701-CA04-45C9-B6E3-077956DD04A2}">
      <dsp:nvSpPr>
        <dsp:cNvPr id="0" name=""/>
        <dsp:cNvSpPr/>
      </dsp:nvSpPr>
      <dsp:spPr>
        <a:xfrm>
          <a:off x="4532849" y="2442667"/>
          <a:ext cx="1849526" cy="2022326"/>
        </a:xfrm>
        <a:prstGeom prst="roundRect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Резерв на зп </a:t>
          </a:r>
          <a:r>
            <a:rPr lang="ru-RU" sz="2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0,37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млрд </a:t>
          </a:r>
          <a:r>
            <a:rPr lang="ru-RU" sz="20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</a:p>
      </dsp:txBody>
      <dsp:txXfrm>
        <a:off x="4623135" y="2532953"/>
        <a:ext cx="1668954" cy="18417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C3883B-8E42-490B-9EBD-51C4DD760345}">
      <dsp:nvSpPr>
        <dsp:cNvPr id="0" name=""/>
        <dsp:cNvSpPr/>
      </dsp:nvSpPr>
      <dsp:spPr>
        <a:xfrm>
          <a:off x="351923" y="0"/>
          <a:ext cx="5559432" cy="259503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D25C37-E4BA-47A7-B3FC-C3F0B2073E74}">
      <dsp:nvSpPr>
        <dsp:cNvPr id="0" name=""/>
        <dsp:cNvSpPr/>
      </dsp:nvSpPr>
      <dsp:spPr>
        <a:xfrm>
          <a:off x="1602471" y="1495816"/>
          <a:ext cx="107953" cy="107953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4132D8-8BFF-4596-A1DB-92ABE026BC08}">
      <dsp:nvSpPr>
        <dsp:cNvPr id="0" name=""/>
        <dsp:cNvSpPr/>
      </dsp:nvSpPr>
      <dsp:spPr>
        <a:xfrm>
          <a:off x="1685023" y="1845068"/>
          <a:ext cx="967428" cy="7499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202" tIns="0" rIns="0" bIns="0" numCol="1" spcCol="1270" anchor="t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700" b="1" kern="1200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85023" y="1845068"/>
        <a:ext cx="967428" cy="749964"/>
      </dsp:txXfrm>
    </dsp:sp>
    <dsp:sp modelId="{3CDA2CCA-3C00-4BEE-9F9F-47CF44E80215}">
      <dsp:nvSpPr>
        <dsp:cNvPr id="0" name=""/>
        <dsp:cNvSpPr/>
      </dsp:nvSpPr>
      <dsp:spPr>
        <a:xfrm>
          <a:off x="2583942" y="1085761"/>
          <a:ext cx="195146" cy="195146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accent4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2ED278-0C7C-424E-9B85-CD8D3CD81DDA}">
      <dsp:nvSpPr>
        <dsp:cNvPr id="0" name=""/>
        <dsp:cNvSpPr/>
      </dsp:nvSpPr>
      <dsp:spPr>
        <a:xfrm>
          <a:off x="338228" y="409364"/>
          <a:ext cx="2164511" cy="825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404" tIns="0" rIns="0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оплаты труда работников казенных, бюджетных и автономных учреждений КБР с 1 августа </a:t>
          </a:r>
          <a:r>
            <a:rPr lang="ru-RU" sz="1100" b="0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</a:t>
          </a:r>
          <a:r>
            <a:rPr lang="ru-RU" sz="1100" b="0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года на 10 % </a:t>
          </a:r>
        </a:p>
      </dsp:txBody>
      <dsp:txXfrm>
        <a:off x="338228" y="409364"/>
        <a:ext cx="2164511" cy="825603"/>
      </dsp:txXfrm>
    </dsp:sp>
    <dsp:sp modelId="{608001A9-76C5-42DB-8965-A6E0DEEF489F}">
      <dsp:nvSpPr>
        <dsp:cNvPr id="0" name=""/>
        <dsp:cNvSpPr/>
      </dsp:nvSpPr>
      <dsp:spPr>
        <a:xfrm>
          <a:off x="3729909" y="656543"/>
          <a:ext cx="269883" cy="269883"/>
        </a:xfrm>
        <a:prstGeom prst="ellipse">
          <a:avLst/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038539-16C5-445B-930E-498D2B61B571}">
      <dsp:nvSpPr>
        <dsp:cNvPr id="0" name=""/>
        <dsp:cNvSpPr/>
      </dsp:nvSpPr>
      <dsp:spPr>
        <a:xfrm>
          <a:off x="3761325" y="996133"/>
          <a:ext cx="1402065" cy="11576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3006" tIns="0" rIns="0" bIns="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МРОТ с 1 января </a:t>
          </a:r>
          <a:r>
            <a:rPr lang="ru-RU" sz="1100" b="0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2025 </a:t>
          </a:r>
          <a:r>
            <a:rPr lang="ru-RU" sz="1100" b="0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г. до </a:t>
          </a:r>
          <a:r>
            <a:rPr lang="ru-RU" sz="1100" b="0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22 440 </a:t>
          </a:r>
          <a:r>
            <a:rPr lang="ru-RU" sz="1100" b="0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1100" b="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3761325" y="996133"/>
        <a:ext cx="1402065" cy="115766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A84A8-E1A7-4E60-94E4-F373A1C77E3F}">
      <dsp:nvSpPr>
        <dsp:cNvPr id="0" name=""/>
        <dsp:cNvSpPr/>
      </dsp:nvSpPr>
      <dsp:spPr>
        <a:xfrm>
          <a:off x="1000134" y="964134"/>
          <a:ext cx="4278404" cy="81487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10B73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9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Проектирование, строительство, ремонт, капитальный ремонт и нормативное содержание автомобильных дорог</a:t>
          </a:r>
        </a:p>
      </dsp:txBody>
      <dsp:txXfrm>
        <a:off x="1000134" y="964134"/>
        <a:ext cx="4278404" cy="814872"/>
      </dsp:txXfrm>
    </dsp:sp>
    <dsp:sp modelId="{7AA320ED-10F7-4A0C-8E7E-4942DD14746B}">
      <dsp:nvSpPr>
        <dsp:cNvPr id="0" name=""/>
        <dsp:cNvSpPr/>
      </dsp:nvSpPr>
      <dsp:spPr>
        <a:xfrm>
          <a:off x="771526" y="808318"/>
          <a:ext cx="690453" cy="85561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5000" r="-6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1095FC-49D5-4B2F-A1DA-5F1FC1997DA2}">
      <dsp:nvSpPr>
        <dsp:cNvPr id="0" name=""/>
        <dsp:cNvSpPr/>
      </dsp:nvSpPr>
      <dsp:spPr>
        <a:xfrm>
          <a:off x="453338" y="2034187"/>
          <a:ext cx="2607590" cy="124159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10B73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9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функциониро-вания систем фото - и видеофиксации нарушений правил дорожного движения</a:t>
          </a:r>
        </a:p>
      </dsp:txBody>
      <dsp:txXfrm>
        <a:off x="453338" y="2034187"/>
        <a:ext cx="2607590" cy="1241596"/>
      </dsp:txXfrm>
    </dsp:sp>
    <dsp:sp modelId="{E6989A53-49B0-4D8B-93EF-4511A4909718}">
      <dsp:nvSpPr>
        <dsp:cNvPr id="0" name=""/>
        <dsp:cNvSpPr/>
      </dsp:nvSpPr>
      <dsp:spPr>
        <a:xfrm>
          <a:off x="287539" y="1929818"/>
          <a:ext cx="570410" cy="855615"/>
        </a:xfrm>
        <a:prstGeom prst="rect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t="-8989" r="-50000" b="-8989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7FC890-DD24-4868-A8ED-148DFB946A3F}">
      <dsp:nvSpPr>
        <dsp:cNvPr id="0" name=""/>
        <dsp:cNvSpPr/>
      </dsp:nvSpPr>
      <dsp:spPr>
        <a:xfrm>
          <a:off x="3288296" y="2043709"/>
          <a:ext cx="2607590" cy="122255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10B73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9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нацпроекта «Безопасные, качественные дороги»</a:t>
          </a:r>
        </a:p>
      </dsp:txBody>
      <dsp:txXfrm>
        <a:off x="3288296" y="2043709"/>
        <a:ext cx="2607590" cy="1222552"/>
      </dsp:txXfrm>
    </dsp:sp>
    <dsp:sp modelId="{0FA9268F-117C-47E2-BBEA-9A2713E0B09C}">
      <dsp:nvSpPr>
        <dsp:cNvPr id="0" name=""/>
        <dsp:cNvSpPr/>
      </dsp:nvSpPr>
      <dsp:spPr>
        <a:xfrm>
          <a:off x="3151077" y="1929818"/>
          <a:ext cx="570410" cy="85561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3000" r="-8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2FE014-75EE-4E83-9AB7-F841A0510A76}">
      <dsp:nvSpPr>
        <dsp:cNvPr id="0" name=""/>
        <dsp:cNvSpPr/>
      </dsp:nvSpPr>
      <dsp:spPr>
        <a:xfrm>
          <a:off x="2061314" y="3588111"/>
          <a:ext cx="2607590" cy="118520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C10B73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9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Субсидии</a:t>
          </a:r>
          <a:r>
            <a:rPr lang="ru-RU" sz="1400" kern="1200" dirty="0"/>
            <a:t>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местным бюджетам на реализацию мероприятий в сфере дорожного хозяйства</a:t>
          </a:r>
        </a:p>
      </dsp:txBody>
      <dsp:txXfrm>
        <a:off x="2061314" y="3588111"/>
        <a:ext cx="2607590" cy="1185206"/>
      </dsp:txXfrm>
    </dsp:sp>
    <dsp:sp modelId="{FE650983-7AF2-4357-9AA4-141708462FF0}">
      <dsp:nvSpPr>
        <dsp:cNvPr id="0" name=""/>
        <dsp:cNvSpPr/>
      </dsp:nvSpPr>
      <dsp:spPr>
        <a:xfrm>
          <a:off x="1819321" y="3560328"/>
          <a:ext cx="570410" cy="855615"/>
        </a:xfrm>
        <a:prstGeom prst="rect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4591" t="-10833" r="-31409" b="-10833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E15F4B-F976-4EB5-88E2-9AE8D7C9A319}">
      <dsp:nvSpPr>
        <dsp:cNvPr id="0" name=""/>
        <dsp:cNvSpPr/>
      </dsp:nvSpPr>
      <dsp:spPr>
        <a:xfrm>
          <a:off x="888947" y="16332"/>
          <a:ext cx="1151311" cy="115131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CFDC51-A6E0-49A9-9990-C585F7345A7F}">
      <dsp:nvSpPr>
        <dsp:cNvPr id="0" name=""/>
        <dsp:cNvSpPr/>
      </dsp:nvSpPr>
      <dsp:spPr>
        <a:xfrm>
          <a:off x="2361924" y="29787"/>
          <a:ext cx="1726967" cy="11513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Онкологического диспансера </a:t>
          </a:r>
          <a:endParaRPr lang="ru-RU" sz="1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61924" y="29787"/>
        <a:ext cx="1726967" cy="11513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7281B8-6FFD-4619-B5DA-169E74C82EE2}">
      <dsp:nvSpPr>
        <dsp:cNvPr id="0" name=""/>
        <dsp:cNvSpPr/>
      </dsp:nvSpPr>
      <dsp:spPr>
        <a:xfrm>
          <a:off x="4508" y="114027"/>
          <a:ext cx="3870070" cy="27648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Предусмотрено в законопроекте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08" y="114027"/>
        <a:ext cx="3870070" cy="1548028"/>
      </dsp:txXfrm>
    </dsp:sp>
    <dsp:sp modelId="{A6870B21-4F09-4023-9B2D-A0684DA9F169}">
      <dsp:nvSpPr>
        <dsp:cNvPr id="0" name=""/>
        <dsp:cNvSpPr/>
      </dsp:nvSpPr>
      <dsp:spPr>
        <a:xfrm>
          <a:off x="833281" y="2273593"/>
          <a:ext cx="3870070" cy="7307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1,6 млрд рублей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54685" y="2294997"/>
        <a:ext cx="3827262" cy="687983"/>
      </dsp:txXfrm>
    </dsp:sp>
    <dsp:sp modelId="{EF40126C-5E1E-4492-AB2E-69047A1CEC0E}">
      <dsp:nvSpPr>
        <dsp:cNvPr id="0" name=""/>
        <dsp:cNvSpPr/>
      </dsp:nvSpPr>
      <dsp:spPr>
        <a:xfrm rot="21596820">
          <a:off x="4461267" y="403366"/>
          <a:ext cx="1243780" cy="9635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100" kern="1200"/>
        </a:p>
      </dsp:txBody>
      <dsp:txXfrm>
        <a:off x="4461267" y="596207"/>
        <a:ext cx="954720" cy="578121"/>
      </dsp:txXfrm>
    </dsp:sp>
    <dsp:sp modelId="{B05B613D-AA6D-487F-B31D-EBF382B6F4FB}">
      <dsp:nvSpPr>
        <dsp:cNvPr id="0" name=""/>
        <dsp:cNvSpPr/>
      </dsp:nvSpPr>
      <dsp:spPr>
        <a:xfrm>
          <a:off x="6221333" y="108277"/>
          <a:ext cx="3870070" cy="2764800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0" kern="1200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С учетом поправок ко 2 чтению проекта Федерального закона «О федеральном бюджете на 2025 год и на плановый период 2026 и 2027 годов» </a:t>
          </a:r>
          <a:endParaRPr lang="ru-RU" sz="2400" i="0" kern="1200" dirty="0"/>
        </a:p>
      </dsp:txBody>
      <dsp:txXfrm>
        <a:off x="6221333" y="108277"/>
        <a:ext cx="3870070" cy="1548028"/>
      </dsp:txXfrm>
    </dsp:sp>
    <dsp:sp modelId="{D459A5AC-D51A-4B95-90AA-F6BC81DC136D}">
      <dsp:nvSpPr>
        <dsp:cNvPr id="0" name=""/>
        <dsp:cNvSpPr/>
      </dsp:nvSpPr>
      <dsp:spPr>
        <a:xfrm>
          <a:off x="7013999" y="2292430"/>
          <a:ext cx="3870070" cy="7537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7,9 млрд рублей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36077" y="2314508"/>
        <a:ext cx="3825914" cy="7096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2B080-F386-4831-B510-98278A3C29DB}">
      <dsp:nvSpPr>
        <dsp:cNvPr id="0" name=""/>
        <dsp:cNvSpPr/>
      </dsp:nvSpPr>
      <dsp:spPr>
        <a:xfrm>
          <a:off x="760834" y="755008"/>
          <a:ext cx="2467896" cy="813876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45 621,3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4672" y="778846"/>
        <a:ext cx="2420220" cy="766200"/>
      </dsp:txXfrm>
    </dsp:sp>
    <dsp:sp modelId="{D8E8AABC-B0AB-4191-85ED-7554075D7D9F}">
      <dsp:nvSpPr>
        <dsp:cNvPr id="0" name=""/>
        <dsp:cNvSpPr/>
      </dsp:nvSpPr>
      <dsp:spPr>
        <a:xfrm>
          <a:off x="3384223" y="741922"/>
          <a:ext cx="2342808" cy="81154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-2463918"/>
            <a:satOff val="-4272"/>
            <a:lumOff val="-43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463918"/>
              <a:satOff val="-4272"/>
              <a:lumOff val="-4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47 892,1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07992" y="765691"/>
        <a:ext cx="2295270" cy="764002"/>
      </dsp:txXfrm>
    </dsp:sp>
    <dsp:sp modelId="{1191180E-E747-4893-9396-176ED8D9CA45}">
      <dsp:nvSpPr>
        <dsp:cNvPr id="0" name=""/>
        <dsp:cNvSpPr/>
      </dsp:nvSpPr>
      <dsp:spPr>
        <a:xfrm>
          <a:off x="2076243" y="5092869"/>
          <a:ext cx="2783926" cy="554980"/>
        </a:xfrm>
        <a:prstGeom prst="triangle">
          <a:avLst/>
        </a:prstGeom>
        <a:solidFill>
          <a:schemeClr val="accent5">
            <a:tint val="40000"/>
            <a:alpha val="90000"/>
            <a:hueOff val="-4927837"/>
            <a:satOff val="-8544"/>
            <a:lumOff val="-85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927837"/>
              <a:satOff val="-8544"/>
              <a:lumOff val="-8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7A9E39-FD4C-4AEE-B0E4-0660387CD6CD}">
      <dsp:nvSpPr>
        <dsp:cNvPr id="0" name=""/>
        <dsp:cNvSpPr/>
      </dsp:nvSpPr>
      <dsp:spPr>
        <a:xfrm>
          <a:off x="482786" y="4835793"/>
          <a:ext cx="5244245" cy="307668"/>
        </a:xfrm>
        <a:prstGeom prst="rect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41C62-CA84-43EB-9275-75A9820CB595}">
      <dsp:nvSpPr>
        <dsp:cNvPr id="0" name=""/>
        <dsp:cNvSpPr/>
      </dsp:nvSpPr>
      <dsp:spPr>
        <a:xfrm>
          <a:off x="3412725" y="3718942"/>
          <a:ext cx="2290303" cy="106227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 счет доходов от платных услуг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386,0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64581" y="3770798"/>
        <a:ext cx="2186591" cy="958559"/>
      </dsp:txXfrm>
    </dsp:sp>
    <dsp:sp modelId="{5928C333-ED2D-4F17-A869-0CF8A3F0DC42}">
      <dsp:nvSpPr>
        <dsp:cNvPr id="0" name=""/>
        <dsp:cNvSpPr/>
      </dsp:nvSpPr>
      <dsp:spPr>
        <a:xfrm>
          <a:off x="3297160" y="2594139"/>
          <a:ext cx="2429871" cy="1024991"/>
        </a:xfrm>
        <a:prstGeom prst="roundRect">
          <a:avLst/>
        </a:prstGeom>
        <a:solidFill>
          <a:schemeClr val="accent5">
            <a:hueOff val="-1470669"/>
            <a:satOff val="-2046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Целевые расходы за счет федеральных средств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4 407,6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47196" y="2644175"/>
        <a:ext cx="2329799" cy="924919"/>
      </dsp:txXfrm>
    </dsp:sp>
    <dsp:sp modelId="{17494431-66DA-49B4-BB9D-CC4008D26465}">
      <dsp:nvSpPr>
        <dsp:cNvPr id="0" name=""/>
        <dsp:cNvSpPr/>
      </dsp:nvSpPr>
      <dsp:spPr>
        <a:xfrm>
          <a:off x="3297160" y="1740783"/>
          <a:ext cx="2429871" cy="748701"/>
        </a:xfrm>
        <a:prstGeom prst="roundRect">
          <a:avLst/>
        </a:prstGeom>
        <a:solidFill>
          <a:schemeClr val="accent5">
            <a:hueOff val="-2941338"/>
            <a:satOff val="-4091"/>
            <a:lumOff val="-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Собственные расходы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43 098,5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33709" y="1777332"/>
        <a:ext cx="2356773" cy="675603"/>
      </dsp:txXfrm>
    </dsp:sp>
    <dsp:sp modelId="{9E54BC46-5266-4506-AD6B-B20F0864058C}">
      <dsp:nvSpPr>
        <dsp:cNvPr id="0" name=""/>
        <dsp:cNvSpPr/>
      </dsp:nvSpPr>
      <dsp:spPr>
        <a:xfrm>
          <a:off x="685794" y="3718947"/>
          <a:ext cx="2580124" cy="991014"/>
        </a:xfrm>
        <a:prstGeom prst="roundRect">
          <a:avLst/>
        </a:prstGeom>
        <a:solidFill>
          <a:schemeClr val="accent5">
            <a:hueOff val="-4412007"/>
            <a:satOff val="-6137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24 622,3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4171" y="3767324"/>
        <a:ext cx="2483370" cy="894260"/>
      </dsp:txXfrm>
    </dsp:sp>
    <dsp:sp modelId="{A4002198-E307-430E-9D05-57838106C4DB}">
      <dsp:nvSpPr>
        <dsp:cNvPr id="0" name=""/>
        <dsp:cNvSpPr/>
      </dsp:nvSpPr>
      <dsp:spPr>
        <a:xfrm>
          <a:off x="727244" y="2769425"/>
          <a:ext cx="2497224" cy="792815"/>
        </a:xfrm>
        <a:prstGeom prst="roundRect">
          <a:avLst/>
        </a:prstGeom>
        <a:solidFill>
          <a:schemeClr val="accent5">
            <a:hueOff val="-5882676"/>
            <a:satOff val="-8182"/>
            <a:lumOff val="-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b="1" kern="1200" dirty="0" smtClean="0"/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3 114,2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</dsp:txBody>
      <dsp:txXfrm>
        <a:off x="765946" y="2808127"/>
        <a:ext cx="2419820" cy="715411"/>
      </dsp:txXfrm>
    </dsp:sp>
    <dsp:sp modelId="{86EE5D6B-9314-4738-9B6B-A8EC2B5C3F75}">
      <dsp:nvSpPr>
        <dsp:cNvPr id="0" name=""/>
        <dsp:cNvSpPr/>
      </dsp:nvSpPr>
      <dsp:spPr>
        <a:xfrm>
          <a:off x="739283" y="1740778"/>
          <a:ext cx="2473146" cy="792815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17 884,9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7985" y="1779480"/>
        <a:ext cx="2395742" cy="71541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92B080-F386-4831-B510-98278A3C29DB}">
      <dsp:nvSpPr>
        <dsp:cNvPr id="0" name=""/>
        <dsp:cNvSpPr/>
      </dsp:nvSpPr>
      <dsp:spPr>
        <a:xfrm>
          <a:off x="767119" y="761386"/>
          <a:ext cx="2617142" cy="82075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61 689,5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1158" y="785425"/>
        <a:ext cx="2569064" cy="772673"/>
      </dsp:txXfrm>
    </dsp:sp>
    <dsp:sp modelId="{D8E8AABC-B0AB-4191-85ED-7554075D7D9F}">
      <dsp:nvSpPr>
        <dsp:cNvPr id="0" name=""/>
        <dsp:cNvSpPr/>
      </dsp:nvSpPr>
      <dsp:spPr>
        <a:xfrm>
          <a:off x="3476727" y="748189"/>
          <a:ext cx="2362599" cy="818396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-2463918"/>
            <a:satOff val="-4272"/>
            <a:lumOff val="-43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463918"/>
              <a:satOff val="-4272"/>
              <a:lumOff val="-4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64 494,0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00697" y="772159"/>
        <a:ext cx="2314659" cy="770456"/>
      </dsp:txXfrm>
    </dsp:sp>
    <dsp:sp modelId="{1191180E-E747-4893-9396-176ED8D9CA45}">
      <dsp:nvSpPr>
        <dsp:cNvPr id="0" name=""/>
        <dsp:cNvSpPr/>
      </dsp:nvSpPr>
      <dsp:spPr>
        <a:xfrm>
          <a:off x="2125740" y="5135891"/>
          <a:ext cx="2807443" cy="559668"/>
        </a:xfrm>
        <a:prstGeom prst="triangle">
          <a:avLst/>
        </a:prstGeom>
        <a:solidFill>
          <a:schemeClr val="accent5">
            <a:tint val="40000"/>
            <a:alpha val="90000"/>
            <a:hueOff val="-4927837"/>
            <a:satOff val="-8544"/>
            <a:lumOff val="-85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927837"/>
              <a:satOff val="-8544"/>
              <a:lumOff val="-8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7A9E39-FD4C-4AEE-B0E4-0660387CD6CD}">
      <dsp:nvSpPr>
        <dsp:cNvPr id="0" name=""/>
        <dsp:cNvSpPr/>
      </dsp:nvSpPr>
      <dsp:spPr>
        <a:xfrm>
          <a:off x="235315" y="4876643"/>
          <a:ext cx="5604011" cy="310267"/>
        </a:xfrm>
        <a:prstGeom prst="rect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41C62-CA84-43EB-9275-75A9820CB595}">
      <dsp:nvSpPr>
        <dsp:cNvPr id="0" name=""/>
        <dsp:cNvSpPr/>
      </dsp:nvSpPr>
      <dsp:spPr>
        <a:xfrm>
          <a:off x="3473512" y="3750357"/>
          <a:ext cx="2309651" cy="107124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 счет доходов от платных услуг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386,0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25806" y="3802651"/>
        <a:ext cx="2205063" cy="966656"/>
      </dsp:txXfrm>
    </dsp:sp>
    <dsp:sp modelId="{5928C333-ED2D-4F17-A869-0CF8A3F0DC42}">
      <dsp:nvSpPr>
        <dsp:cNvPr id="0" name=""/>
        <dsp:cNvSpPr/>
      </dsp:nvSpPr>
      <dsp:spPr>
        <a:xfrm>
          <a:off x="3388929" y="2616053"/>
          <a:ext cx="2450397" cy="1033650"/>
        </a:xfrm>
        <a:prstGeom prst="roundRect">
          <a:avLst/>
        </a:prstGeom>
        <a:solidFill>
          <a:schemeClr val="accent5">
            <a:hueOff val="-1470669"/>
            <a:satOff val="-2046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Целевые расходы за счет федеральных средств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17 064,7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9388" y="2666512"/>
        <a:ext cx="2349479" cy="932732"/>
      </dsp:txXfrm>
    </dsp:sp>
    <dsp:sp modelId="{17494431-66DA-49B4-BB9D-CC4008D26465}">
      <dsp:nvSpPr>
        <dsp:cNvPr id="0" name=""/>
        <dsp:cNvSpPr/>
      </dsp:nvSpPr>
      <dsp:spPr>
        <a:xfrm>
          <a:off x="3388929" y="1755488"/>
          <a:ext cx="2450397" cy="755026"/>
        </a:xfrm>
        <a:prstGeom prst="roundRect">
          <a:avLst/>
        </a:prstGeom>
        <a:solidFill>
          <a:schemeClr val="accent5">
            <a:hueOff val="-2941338"/>
            <a:satOff val="-4091"/>
            <a:lumOff val="-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Собственные расходы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47 043,3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25786" y="1792345"/>
        <a:ext cx="2376683" cy="681312"/>
      </dsp:txXfrm>
    </dsp:sp>
    <dsp:sp modelId="{9E54BC46-5266-4506-AD6B-B20F0864058C}">
      <dsp:nvSpPr>
        <dsp:cNvPr id="0" name=""/>
        <dsp:cNvSpPr/>
      </dsp:nvSpPr>
      <dsp:spPr>
        <a:xfrm>
          <a:off x="792461" y="3750362"/>
          <a:ext cx="2464089" cy="999385"/>
        </a:xfrm>
        <a:prstGeom prst="roundRect">
          <a:avLst/>
        </a:prstGeom>
        <a:solidFill>
          <a:schemeClr val="accent5">
            <a:hueOff val="-4412007"/>
            <a:satOff val="-6137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поступления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40 690,5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41247" y="3799148"/>
        <a:ext cx="2366517" cy="901813"/>
      </dsp:txXfrm>
    </dsp:sp>
    <dsp:sp modelId="{A4002198-E307-430E-9D05-57838106C4DB}">
      <dsp:nvSpPr>
        <dsp:cNvPr id="0" name=""/>
        <dsp:cNvSpPr/>
      </dsp:nvSpPr>
      <dsp:spPr>
        <a:xfrm>
          <a:off x="725304" y="2792819"/>
          <a:ext cx="2598403" cy="799512"/>
        </a:xfrm>
        <a:prstGeom prst="roundRect">
          <a:avLst/>
        </a:prstGeom>
        <a:solidFill>
          <a:schemeClr val="accent5">
            <a:hueOff val="-5882676"/>
            <a:satOff val="-8182"/>
            <a:lumOff val="-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b="1" kern="1200" dirty="0" smtClean="0"/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3 114,2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</dsp:txBody>
      <dsp:txXfrm>
        <a:off x="764333" y="2831848"/>
        <a:ext cx="2520345" cy="721454"/>
      </dsp:txXfrm>
    </dsp:sp>
    <dsp:sp modelId="{86EE5D6B-9314-4738-9B6B-A8EC2B5C3F75}">
      <dsp:nvSpPr>
        <dsp:cNvPr id="0" name=""/>
        <dsp:cNvSpPr/>
      </dsp:nvSpPr>
      <dsp:spPr>
        <a:xfrm>
          <a:off x="725304" y="1755483"/>
          <a:ext cx="2598403" cy="799512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17 884,9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4333" y="1794512"/>
        <a:ext cx="2520345" cy="721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0.53872</cdr:x>
      <cdr:y>0.35178</cdr:y>
    </cdr:from>
    <cdr:to>
      <cdr:x>0.94114</cdr:x>
      <cdr:y>0.63622</cdr:y>
    </cdr:to>
    <cdr:sp macro="" textlink="">
      <cdr:nvSpPr>
        <cdr:cNvPr id="2" name="Прямоугольник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449253" y="1332259"/>
          <a:ext cx="4817538" cy="10772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1" hangingPunct="1"/>
          <a:r>
            <a:rPr lang="ru-RU" altLang="ru-RU" sz="16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Calibri" panose="020F0502020204030204" pitchFamily="34" charset="0"/>
            </a:rPr>
            <a:t>Неналоговые </a:t>
          </a:r>
          <a:endParaRPr lang="ru-RU" altLang="ru-RU" sz="1600" b="1" dirty="0" smtClean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Calibri" panose="020F0502020204030204" pitchFamily="34" charset="0"/>
          </a:endParaRPr>
        </a:p>
        <a:p xmlns:a="http://schemas.openxmlformats.org/drawingml/2006/main">
          <a:pPr algn="ctr" eaLnBrk="1" hangingPunct="1"/>
          <a:r>
            <a:rPr lang="ru-RU" altLang="ru-RU" sz="16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Calibri" panose="020F0502020204030204" pitchFamily="34" charset="0"/>
            </a:rPr>
            <a:t>доходы </a:t>
          </a:r>
          <a:endParaRPr lang="ru-RU" altLang="ru-RU" sz="1600" b="1" dirty="0">
            <a:solidFill>
              <a:schemeClr val="bg2">
                <a:lumMod val="25000"/>
              </a:schemeClr>
            </a:solidFill>
            <a:latin typeface="Times New Roman" panose="02020603050405020304" pitchFamily="18" charset="0"/>
            <a:cs typeface="Calibri" panose="020F0502020204030204" pitchFamily="34" charset="0"/>
          </a:endParaRPr>
        </a:p>
        <a:p xmlns:a="http://schemas.openxmlformats.org/drawingml/2006/main">
          <a:pPr algn="ctr" eaLnBrk="1" hangingPunct="1"/>
          <a:r>
            <a:rPr lang="ru-RU" alt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Calibri" panose="020F0502020204030204" pitchFamily="34" charset="0"/>
            </a:rPr>
            <a:t>3 114,2 </a:t>
          </a:r>
        </a:p>
        <a:p xmlns:a="http://schemas.openxmlformats.org/drawingml/2006/main">
          <a:pPr algn="ctr" eaLnBrk="1" hangingPunct="1"/>
          <a:r>
            <a:rPr lang="ru-RU" altLang="ru-RU" sz="1600" b="1" dirty="0" smtClean="0">
              <a:solidFill>
                <a:srgbClr val="C00000"/>
              </a:solidFill>
              <a:latin typeface="Times New Roman" panose="02020603050405020304" pitchFamily="18" charset="0"/>
              <a:cs typeface="Calibri" panose="020F0502020204030204" pitchFamily="34" charset="0"/>
            </a:rPr>
            <a:t>млн </a:t>
          </a:r>
          <a:r>
            <a:rPr lang="ru-RU" alt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Calibri" panose="020F0502020204030204" pitchFamily="34" charset="0"/>
            </a:rPr>
            <a:t>рублей</a:t>
          </a:r>
          <a:endParaRPr lang="ru-RU" altLang="ru-RU" sz="1600" b="1" dirty="0">
            <a:solidFill>
              <a:srgbClr val="C0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EB2A3-3EEE-4E48-8F95-2109325F7AB2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970C6E-4794-463A-A276-4996FE71A6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066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255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309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257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702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025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903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8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510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714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0C6E-4794-463A-A276-4996FE71A6B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608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573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245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976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391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893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171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702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12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573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753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865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28FDA-8FBA-4BD5-8682-5DC46E44EF9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F192C-0D55-4F01-829C-AD46CBBCE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68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3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2.jpeg"/><Relationship Id="rId10" Type="http://schemas.openxmlformats.org/officeDocument/2006/relationships/image" Target="../media/image8.jpeg"/><Relationship Id="rId4" Type="http://schemas.openxmlformats.org/officeDocument/2006/relationships/image" Target="../media/image1.png"/><Relationship Id="rId9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23.png"/><Relationship Id="rId7" Type="http://schemas.openxmlformats.org/officeDocument/2006/relationships/diagramLayout" Target="../diagrams/layou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6.xml"/><Relationship Id="rId5" Type="http://schemas.openxmlformats.org/officeDocument/2006/relationships/chart" Target="../charts/chart7.xml"/><Relationship Id="rId10" Type="http://schemas.microsoft.com/office/2007/relationships/diagramDrawing" Target="../diagrams/drawing6.xml"/><Relationship Id="rId4" Type="http://schemas.microsoft.com/office/2007/relationships/hdphoto" Target="../media/hdphoto2.wdp"/><Relationship Id="rId9" Type="http://schemas.openxmlformats.org/officeDocument/2006/relationships/diagramColors" Target="../diagrams/colors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3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2.jpeg"/><Relationship Id="rId10" Type="http://schemas.openxmlformats.org/officeDocument/2006/relationships/image" Target="../media/image8.jpeg"/><Relationship Id="rId4" Type="http://schemas.openxmlformats.org/officeDocument/2006/relationships/image" Target="../media/image1.png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.jpeg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chart" Target="../charts/chart4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image" Target="../media/image2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26" y="2798818"/>
            <a:ext cx="9739423" cy="3740415"/>
          </a:xfrm>
          <a:prstGeom prst="rect">
            <a:avLst/>
          </a:prstGeom>
        </p:spPr>
      </p:pic>
      <p:sp>
        <p:nvSpPr>
          <p:cNvPr id="6" name="AutoShape 6" descr="blob:https://web.whatsapp.com/3085b86b-f5c8-40cb-97f3-7be00109508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C:\Users\f.kazakova\Desktop\3085b86b-f5c8-40cb-97f3-7be00109508a (2)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0" descr="C:\Users\f.kazakova\Desktop\3085b86b-f5c8-40cb-97f3-7be00109508a (2)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Заголовок 1"/>
          <p:cNvSpPr>
            <a:spLocks noGrp="1"/>
          </p:cNvSpPr>
          <p:nvPr>
            <p:ph type="ctrTitle"/>
          </p:nvPr>
        </p:nvSpPr>
        <p:spPr>
          <a:xfrm>
            <a:off x="0" y="355828"/>
            <a:ext cx="12191998" cy="1579298"/>
          </a:xfrm>
        </p:spPr>
        <p:txBody>
          <a:bodyPr anchor="ctr"/>
          <a:lstStyle/>
          <a:p>
            <a:r>
              <a:rPr lang="ru-RU" dirty="0" smtClean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БЮДЖЕТ ДЛЯ ГРАЖДАН</a:t>
            </a:r>
            <a:endParaRPr lang="ru-RU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rgbClr val="92D05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4123" y="266350"/>
            <a:ext cx="118897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Кабардино-Балкарской Республики </a:t>
            </a:r>
          </a:p>
        </p:txBody>
      </p:sp>
      <p:sp>
        <p:nvSpPr>
          <p:cNvPr id="2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061" y="1589961"/>
            <a:ext cx="12192000" cy="1655762"/>
          </a:xfrm>
          <a:effectLst/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К законопроекту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«О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республиканском бюджете </a:t>
            </a:r>
          </a:p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Кабардино-Балкарской Республики </a:t>
            </a:r>
          </a:p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на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202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5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202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6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и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202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7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годов» </a:t>
            </a: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98849" y="6376339"/>
            <a:ext cx="6645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551274" y="4922874"/>
            <a:ext cx="850606" cy="871870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602819" y="4263655"/>
            <a:ext cx="850604" cy="83997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7910623" y="4603897"/>
            <a:ext cx="818707" cy="77617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677245" y="3317359"/>
            <a:ext cx="691117" cy="648586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9101469" y="5337544"/>
            <a:ext cx="903768" cy="882502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8793125" y="3774557"/>
            <a:ext cx="754912" cy="712381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061098" y="3976577"/>
            <a:ext cx="988828" cy="935664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1154972" y="5323860"/>
            <a:ext cx="659218" cy="669852"/>
          </a:xfrm>
          <a:prstGeom prst="ellipse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1940121" y="4826441"/>
            <a:ext cx="675860" cy="628153"/>
          </a:xfrm>
          <a:prstGeom prst="ellipse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170787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12000"/>
                    </a14:imgEffect>
                  </a14:imgLayer>
                </a14:imgProps>
              </a:ext>
            </a:extLst>
          </a:blip>
          <a:srcRect t="19422" b="11131"/>
          <a:stretch/>
        </p:blipFill>
        <p:spPr>
          <a:xfrm>
            <a:off x="1768640" y="4018547"/>
            <a:ext cx="8927433" cy="28394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6347" y="144379"/>
            <a:ext cx="9144000" cy="419358"/>
          </a:xfrm>
        </p:spPr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ru-RU" alt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Расходы на реализацию национальных проектов</a:t>
            </a:r>
            <a:endParaRPr lang="ru-RU" altLang="ru-RU" sz="2700" b="1" dirty="0">
              <a:solidFill>
                <a:srgbClr val="00B05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69651788"/>
              </p:ext>
            </p:extLst>
          </p:nvPr>
        </p:nvGraphicFramePr>
        <p:xfrm>
          <a:off x="6935998" y="1940403"/>
          <a:ext cx="5665076" cy="5235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17694174"/>
              </p:ext>
            </p:extLst>
          </p:nvPr>
        </p:nvGraphicFramePr>
        <p:xfrm>
          <a:off x="745959" y="541421"/>
          <a:ext cx="10888578" cy="3984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439869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3842" y="0"/>
            <a:ext cx="9144000" cy="419358"/>
          </a:xfrm>
        </p:spPr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ru-RU" altLang="ru-RU" sz="27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Государственный долг КБР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62352" y="649526"/>
            <a:ext cx="1185863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(млн рублей)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98093851"/>
              </p:ext>
            </p:extLst>
          </p:nvPr>
        </p:nvGraphicFramePr>
        <p:xfrm>
          <a:off x="6526924" y="725213"/>
          <a:ext cx="5665076" cy="5235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398202"/>
              </p:ext>
            </p:extLst>
          </p:nvPr>
        </p:nvGraphicFramePr>
        <p:xfrm>
          <a:off x="295274" y="960914"/>
          <a:ext cx="6276975" cy="3840480"/>
        </p:xfrm>
        <a:graphic>
          <a:graphicData uri="http://schemas.openxmlformats.org/drawingml/2006/table">
            <a:tbl>
              <a:tblPr firstRow="1" firstCol="1" bandRow="1" bandCol="1">
                <a:tableStyleId>{16D9F66E-5EB9-4882-86FB-DCBF35E3C3E4}</a:tableStyleId>
              </a:tblPr>
              <a:tblGrid>
                <a:gridCol w="5086351">
                  <a:extLst>
                    <a:ext uri="{9D8B030D-6E8A-4147-A177-3AD203B41FA5}">
                      <a16:colId xmlns:a16="http://schemas.microsoft.com/office/drawing/2014/main" val="626638023"/>
                    </a:ext>
                  </a:extLst>
                </a:gridCol>
                <a:gridCol w="1190624">
                  <a:extLst>
                    <a:ext uri="{9D8B030D-6E8A-4147-A177-3AD203B41FA5}">
                      <a16:colId xmlns:a16="http://schemas.microsoft.com/office/drawing/2014/main" val="29318533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8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год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464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государственного долга КБР, всего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9 315,5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0380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%% к налоговым и неналоговым доходам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3484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49176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государственного внутреннего долга по банковским кредитам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544,9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44832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%% к общему объему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800" b="0" i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6892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%% к налоговым и неналоговым доходам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7854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государственного внутреннего долга по бюджетным кредитам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8 770,6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5342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%% к общему объему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94,1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6590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ИБК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2 635,5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8408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%% к общему объему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28,3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0808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818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92499" y="565764"/>
            <a:ext cx="5799501" cy="733646"/>
          </a:xfrm>
        </p:spPr>
        <p:txBody>
          <a:bodyPr anchor="ctr">
            <a:noAutofit/>
          </a:bodyPr>
          <a:lstStyle/>
          <a:p>
            <a:pPr lvl="0"/>
            <a:r>
              <a:rPr lang="ru-RU" sz="18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учетом поправок ко 2 чтению проекта Федерального закона «О федеральном бюджете на 2025 год и на плановый период 2026 и 2027 годов»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63800611"/>
              </p:ext>
            </p:extLst>
          </p:nvPr>
        </p:nvGraphicFramePr>
        <p:xfrm>
          <a:off x="-240632" y="703698"/>
          <a:ext cx="5727032" cy="5697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Горизонтальный свиток 4"/>
          <p:cNvSpPr/>
          <p:nvPr/>
        </p:nvSpPr>
        <p:spPr>
          <a:xfrm>
            <a:off x="296780" y="5666874"/>
            <a:ext cx="2097504" cy="998621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20 213,6</a:t>
            </a:r>
            <a:endParaRPr lang="ru-RU" sz="1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федеральные субвенции и субсидии, ИМБТ 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4 408,7</a:t>
            </a:r>
            <a:endParaRPr lang="ru-RU" sz="1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29355"/>
            <a:ext cx="13342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2774860115"/>
              </p:ext>
            </p:extLst>
          </p:nvPr>
        </p:nvGraphicFramePr>
        <p:xfrm>
          <a:off x="5879431" y="675624"/>
          <a:ext cx="5839327" cy="57452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25" name="Прямая соединительная линия 24"/>
          <p:cNvCxnSpPr/>
          <p:nvPr/>
        </p:nvCxnSpPr>
        <p:spPr>
          <a:xfrm flipH="1">
            <a:off x="6003758" y="1395663"/>
            <a:ext cx="12031" cy="53059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1239404" y="813956"/>
            <a:ext cx="3553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в законопроекте</a:t>
            </a: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1417589" y="108284"/>
            <a:ext cx="9144000" cy="4193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lang="ru-RU" altLang="ru-RU" sz="27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Прогнозные параметры республиканского бюджета КБР</a:t>
            </a:r>
            <a:endParaRPr lang="ru-RU" altLang="ru-RU" sz="2700" b="1" dirty="0">
              <a:solidFill>
                <a:srgbClr val="00B05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584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26" y="2798818"/>
            <a:ext cx="9739423" cy="3740415"/>
          </a:xfrm>
          <a:prstGeom prst="rect">
            <a:avLst/>
          </a:prstGeom>
        </p:spPr>
      </p:pic>
      <p:sp>
        <p:nvSpPr>
          <p:cNvPr id="6" name="AutoShape 6" descr="blob:https://web.whatsapp.com/3085b86b-f5c8-40cb-97f3-7be00109508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8" descr="C:\Users\f.kazakova\Desktop\3085b86b-f5c8-40cb-97f3-7be00109508a (2)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0" descr="C:\Users\f.kazakova\Desktop\3085b86b-f5c8-40cb-97f3-7be00109508a (2)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Заголовок 1"/>
          <p:cNvSpPr>
            <a:spLocks noGrp="1"/>
          </p:cNvSpPr>
          <p:nvPr>
            <p:ph type="ctrTitle"/>
          </p:nvPr>
        </p:nvSpPr>
        <p:spPr>
          <a:xfrm>
            <a:off x="0" y="355828"/>
            <a:ext cx="12191998" cy="1579298"/>
          </a:xfrm>
        </p:spPr>
        <p:txBody>
          <a:bodyPr anchor="ctr"/>
          <a:lstStyle/>
          <a:p>
            <a:r>
              <a:rPr lang="ru-RU" dirty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ПУБЛИЧНЫЕ СЛУШАНИЯ</a:t>
            </a:r>
            <a:endParaRPr lang="ru-RU" dirty="0">
              <a:ln w="9525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rgbClr val="92D05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4123" y="266350"/>
            <a:ext cx="118897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Кабардино-Балкарской Республики </a:t>
            </a:r>
          </a:p>
        </p:txBody>
      </p:sp>
      <p:sp>
        <p:nvSpPr>
          <p:cNvPr id="2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061" y="1589961"/>
            <a:ext cx="12192000" cy="1655762"/>
          </a:xfrm>
          <a:effectLst/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«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О республиканском бюджете </a:t>
            </a:r>
          </a:p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Кабардино-Балкарской Республики </a:t>
            </a:r>
          </a:p>
          <a:p>
            <a:pPr>
              <a:spcBef>
                <a:spcPct val="0"/>
              </a:spcBef>
            </a:pP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на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202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5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год и на плановый период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202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6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и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202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7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Source Sans Pro Semibold" panose="020B0603030403020204" pitchFamily="34" charset="0"/>
                <a:cs typeface="Times New Roman" panose="02020603050405020304" pitchFamily="18" charset="0"/>
              </a:rPr>
              <a:t>годов» </a:t>
            </a: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98849" y="6376339"/>
            <a:ext cx="6645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551274" y="4922874"/>
            <a:ext cx="850606" cy="871870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602819" y="4263655"/>
            <a:ext cx="850604" cy="839971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7910623" y="4603897"/>
            <a:ext cx="818707" cy="776177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677245" y="3317359"/>
            <a:ext cx="691117" cy="648586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9101469" y="5337544"/>
            <a:ext cx="903768" cy="882502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8793125" y="3774557"/>
            <a:ext cx="754912" cy="712381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061098" y="3976577"/>
            <a:ext cx="988828" cy="935664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1154972" y="5323860"/>
            <a:ext cx="659218" cy="669852"/>
          </a:xfrm>
          <a:prstGeom prst="ellipse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1940121" y="4826441"/>
            <a:ext cx="675860" cy="628153"/>
          </a:xfrm>
          <a:prstGeom prst="ellipse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5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59296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5949" y="1097279"/>
            <a:ext cx="3696345" cy="1963974"/>
          </a:xfrm>
          <a:ln>
            <a:solidFill>
              <a:srgbClr val="FFC063"/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бюджета составлен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программному принципу на основании утверждённого Перечня государственных программ в соответствии с требованиями Бюджетного кодекса Российской Федерации и утвержденного Правительством Порядка составления проекта республиканского бюджета Кабардино-Балкарской Республики на очередной финансовый год и плановый период.</a:t>
            </a:r>
          </a:p>
        </p:txBody>
      </p:sp>
      <p:grpSp>
        <p:nvGrpSpPr>
          <p:cNvPr id="8" name="组合 63"/>
          <p:cNvGrpSpPr/>
          <p:nvPr/>
        </p:nvGrpSpPr>
        <p:grpSpPr>
          <a:xfrm>
            <a:off x="3140242" y="2890249"/>
            <a:ext cx="3812085" cy="1729877"/>
            <a:chOff x="2785403" y="3044373"/>
            <a:chExt cx="4195163" cy="2228522"/>
          </a:xfrm>
          <a:solidFill>
            <a:srgbClr val="92D050"/>
          </a:solidFill>
        </p:grpSpPr>
        <p:sp>
          <p:nvSpPr>
            <p:cNvPr id="9" name="任意多边形 64"/>
            <p:cNvSpPr/>
            <p:nvPr/>
          </p:nvSpPr>
          <p:spPr>
            <a:xfrm rot="2700000" flipV="1">
              <a:off x="3686711" y="2574178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noFill/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65"/>
            <p:cNvSpPr/>
            <p:nvPr/>
          </p:nvSpPr>
          <p:spPr>
            <a:xfrm rot="2700000" flipV="1">
              <a:off x="4373534" y="1926778"/>
              <a:ext cx="1489438" cy="3724627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59"/>
          <p:cNvGrpSpPr/>
          <p:nvPr/>
        </p:nvGrpSpPr>
        <p:grpSpPr>
          <a:xfrm>
            <a:off x="5541335" y="2454442"/>
            <a:ext cx="3001088" cy="1431727"/>
            <a:chOff x="5250379" y="1991099"/>
            <a:chExt cx="4113747" cy="2102425"/>
          </a:xfrm>
        </p:grpSpPr>
        <p:sp>
          <p:nvSpPr>
            <p:cNvPr id="13" name="任意多边形 60"/>
            <p:cNvSpPr/>
            <p:nvPr/>
          </p:nvSpPr>
          <p:spPr>
            <a:xfrm rot="2700000" flipH="1">
              <a:off x="6665409" y="1089791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61"/>
            <p:cNvSpPr/>
            <p:nvPr/>
          </p:nvSpPr>
          <p:spPr>
            <a:xfrm rot="2700000" flipH="1">
              <a:off x="6441019" y="1271353"/>
              <a:ext cx="1631531" cy="4012812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71"/>
          <p:cNvGrpSpPr/>
          <p:nvPr/>
        </p:nvGrpSpPr>
        <p:grpSpPr>
          <a:xfrm>
            <a:off x="6219673" y="1925504"/>
            <a:ext cx="1600853" cy="3272139"/>
            <a:chOff x="6422915" y="2146409"/>
            <a:chExt cx="2058953" cy="4029531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7" name="任意多边形 72"/>
            <p:cNvSpPr/>
            <p:nvPr/>
          </p:nvSpPr>
          <p:spPr>
            <a:xfrm rot="18900000" flipH="1" flipV="1">
              <a:off x="6684459" y="2575915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noFill/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73"/>
            <p:cNvSpPr/>
            <p:nvPr/>
          </p:nvSpPr>
          <p:spPr>
            <a:xfrm rot="18900000" flipH="1" flipV="1">
              <a:off x="6422915" y="2146409"/>
              <a:ext cx="1520780" cy="3729922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67"/>
          <p:cNvGrpSpPr/>
          <p:nvPr/>
        </p:nvGrpSpPr>
        <p:grpSpPr>
          <a:xfrm>
            <a:off x="3962047" y="1167062"/>
            <a:ext cx="2970992" cy="3380035"/>
            <a:chOff x="3264319" y="1126154"/>
            <a:chExt cx="4171351" cy="3600025"/>
          </a:xfrm>
        </p:grpSpPr>
        <p:sp>
          <p:nvSpPr>
            <p:cNvPr id="5" name="任意多边形 68"/>
            <p:cNvSpPr/>
            <p:nvPr/>
          </p:nvSpPr>
          <p:spPr>
            <a:xfrm rot="18900000">
              <a:off x="3715286" y="1126154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noFill/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69"/>
            <p:cNvSpPr/>
            <p:nvPr/>
          </p:nvSpPr>
          <p:spPr>
            <a:xfrm rot="18820398">
              <a:off x="4665913" y="1406401"/>
              <a:ext cx="1368163" cy="4171351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rgbClr val="FFB850"/>
                </a:gs>
                <a:gs pos="34000">
                  <a:srgbClr val="FFA015"/>
                </a:gs>
                <a:gs pos="0">
                  <a:srgbClr val="EE8E00"/>
                </a:gs>
                <a:gs pos="89000">
                  <a:srgbClr val="FFC671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98200"/>
          </a:xfrm>
        </p:spPr>
        <p:txBody>
          <a:bodyPr>
            <a:noAutofit/>
          </a:bodyPr>
          <a:lstStyle/>
          <a:p>
            <a:pPr algn="ctr"/>
            <a:r>
              <a:rPr lang="ru-RU" altLang="ru-RU" sz="25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формирования республиканского бюджета КБР</a:t>
            </a:r>
            <a:endParaRPr lang="ru-RU" sz="25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299255" y="3913366"/>
            <a:ext cx="3538818" cy="2439726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республиканского бюджета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КБР сформированы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ограничений по размеру дефицита республиканского бюджета и объему государственного долга в соответствии с требованиями ст. 92.1 и ст. 107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БК РФ,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Соглашениями с Минфином РФ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предоставлении бюджету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КБР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федерального бюджета бюджетных кредитов, а также с учетом реализации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полномочий, предусмотренных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пунктами 3.2, 3.3 статьи 58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БК РФ.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8265695" y="1149279"/>
            <a:ext cx="3633327" cy="189241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бюджета сформирован исходя из распределения межбюджетных трансфертов в проекте Федерального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«О федеральном бюджете на 2025 год и на плановый период 2026 и 2027 годов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(с учетом особенностей перехода на новые национальные проекты и минимальным количеством межбюджетных трансфертов) по состоянию на 30.09.2024 г.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8289759" y="3946358"/>
            <a:ext cx="3629246" cy="1883274"/>
          </a:xfrm>
          <a:prstGeom prst="rect">
            <a:avLst/>
          </a:prstGeom>
          <a:ln>
            <a:solidFill>
              <a:srgbClr val="9DC3E6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 положительной динамики собственных доходов республиканского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действующих расходных обязательств Кабардино-Балкарской Республики по всем первоочередным и социально значимым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направлениям.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197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4620" y="120315"/>
            <a:ext cx="9144000" cy="419358"/>
          </a:xfrm>
        </p:spPr>
        <p:txBody>
          <a:bodyPr>
            <a:noAutofit/>
          </a:bodyPr>
          <a:lstStyle/>
          <a:p>
            <a:r>
              <a:rPr lang="ru-RU" altLang="ru-RU" sz="2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КБР</a:t>
            </a:r>
            <a:endParaRPr lang="ru-RU" sz="25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903402550"/>
              </p:ext>
            </p:extLst>
          </p:nvPr>
        </p:nvGraphicFramePr>
        <p:xfrm>
          <a:off x="-661738" y="484623"/>
          <a:ext cx="12577012" cy="332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23"/>
          <p:cNvSpPr>
            <a:spLocks noChangeArrowheads="1"/>
          </p:cNvSpPr>
          <p:nvPr/>
        </p:nvSpPr>
        <p:spPr bwMode="auto">
          <a:xfrm>
            <a:off x="1785251" y="1738703"/>
            <a:ext cx="216502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Налоговые</a:t>
            </a:r>
          </a:p>
          <a:p>
            <a:pPr algn="ctr" eaLnBrk="1" hangingPunct="1"/>
            <a:r>
              <a:rPr lang="ru-RU" alt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доходы </a:t>
            </a:r>
          </a:p>
          <a:p>
            <a:pPr algn="ctr" eaLnBrk="1" hangingPunct="1"/>
            <a:r>
              <a:rPr lang="ru-RU" alt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17 884,9</a:t>
            </a:r>
            <a:r>
              <a:rPr lang="ru-RU" alt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alt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млн рублей</a:t>
            </a:r>
            <a:endParaRPr lang="ru-RU" altLang="ru-RU" sz="1600" b="1" dirty="0">
              <a:solidFill>
                <a:srgbClr val="C00000"/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01210547"/>
              </p:ext>
            </p:extLst>
          </p:nvPr>
        </p:nvGraphicFramePr>
        <p:xfrm>
          <a:off x="220580" y="3380874"/>
          <a:ext cx="11971420" cy="3787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984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7144" y="216568"/>
            <a:ext cx="9144000" cy="419358"/>
          </a:xfrm>
        </p:spPr>
        <p:txBody>
          <a:bodyPr>
            <a:noAutofit/>
          </a:bodyPr>
          <a:lstStyle/>
          <a:p>
            <a:r>
              <a:rPr lang="ru-RU" altLang="ru-RU" sz="2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25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7590" y="978466"/>
            <a:ext cx="4061637" cy="4086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softEdge rad="10922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Calibri" panose="020F0502020204030204" pitchFamily="34" charset="0"/>
              </a:rPr>
              <a:t>24 622,3 </a:t>
            </a:r>
            <a:r>
              <a:rPr lang="ru-RU" altLang="ru-RU" b="1" dirty="0">
                <a:latin typeface="Times New Roman" panose="02020603050405020304" pitchFamily="18" charset="0"/>
                <a:cs typeface="Calibri" panose="020F0502020204030204" pitchFamily="34" charset="0"/>
              </a:rPr>
              <a:t>млн рублей</a:t>
            </a:r>
            <a:endParaRPr lang="ru-RU" altLang="ru-RU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28583432"/>
              </p:ext>
            </p:extLst>
          </p:nvPr>
        </p:nvGraphicFramePr>
        <p:xfrm>
          <a:off x="138224" y="1435395"/>
          <a:ext cx="7921256" cy="5337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6" b="9414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1201">
            <a:off x="7070649" y="644263"/>
            <a:ext cx="1339703" cy="836498"/>
          </a:xfrm>
          <a:prstGeom prst="rect">
            <a:avLst/>
          </a:prstGeom>
          <a:ln>
            <a:noFill/>
          </a:ln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8665535" y="308344"/>
            <a:ext cx="3274829" cy="6241311"/>
          </a:xfrm>
          <a:prstGeom prst="wedgeRoundRectCallout">
            <a:avLst>
              <a:gd name="adj1" fmla="val -67557"/>
              <a:gd name="adj2" fmla="val -40778"/>
              <a:gd name="adj3" fmla="val 16667"/>
            </a:avLst>
          </a:prstGeom>
          <a:solidFill>
            <a:srgbClr val="D4E8DC"/>
          </a:solidFill>
          <a:ln>
            <a:solidFill>
              <a:srgbClr val="D4E8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blipFill>
                <a:blip r:embed="rId10"/>
                <a:tile tx="0" ty="0" sx="100000" sy="100000" flip="none" algn="tl"/>
              </a:blip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2360949" y="560354"/>
            <a:ext cx="9144000" cy="4193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Предусмотренные законопроектом</a:t>
            </a: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14391" y="872169"/>
            <a:ext cx="304091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соответствии с распределением </a:t>
            </a:r>
            <a:r>
              <a:rPr lang="ru-RU" sz="1600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МБТ с </a:t>
            </a:r>
            <a:r>
              <a:rPr lang="ru-RU" sz="16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учетом поправок ко </a:t>
            </a:r>
            <a:r>
              <a:rPr lang="ru-RU" sz="1600" i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 </a:t>
            </a:r>
            <a:r>
              <a:rPr lang="ru-RU" sz="16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чтению проекта Федерального закона «О федеральном бюджете на 2025 год и на плановый период 2026 и 2027 годов» объем </a:t>
            </a:r>
            <a:r>
              <a:rPr lang="ru-RU" sz="1600" i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безвозмездных поступлений </a:t>
            </a:r>
            <a:r>
              <a:rPr lang="ru-RU" sz="1600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республиканский бюджет составит </a:t>
            </a: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40 689,4  </a:t>
            </a: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рублей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ДОТАЦИИ 23 624,8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рублей</a:t>
            </a:r>
          </a:p>
          <a:p>
            <a:pPr algn="just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СУБСИДИИ 15 059,1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рублей</a:t>
            </a:r>
          </a:p>
          <a:p>
            <a:pPr algn="just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СУБВЕНЦИИ 1 132,2 </a:t>
            </a:r>
            <a:r>
              <a:rPr lang="ru-RU" sz="13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  <a:endParaRPr lang="ru-RU" sz="1300" b="1" i="1" dirty="0" smtClean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/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ИМБТ 873,4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рублей</a:t>
            </a:r>
            <a:endParaRPr lang="ru-RU" sz="1400" b="1" i="1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168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2606" y="132347"/>
            <a:ext cx="9144000" cy="419358"/>
          </a:xfrm>
        </p:spPr>
        <p:txBody>
          <a:bodyPr>
            <a:noAutofit/>
          </a:bodyPr>
          <a:lstStyle/>
          <a:p>
            <a:r>
              <a:rPr lang="ru-RU" altLang="ru-RU" sz="2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социальной поддержки граждан в 2025 году </a:t>
            </a:r>
            <a:endParaRPr lang="ru-RU" sz="25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04141467"/>
              </p:ext>
            </p:extLst>
          </p:nvPr>
        </p:nvGraphicFramePr>
        <p:xfrm>
          <a:off x="-297713" y="706786"/>
          <a:ext cx="5922336" cy="2887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645832" y="3518553"/>
            <a:ext cx="37426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  неработающего населения </a:t>
            </a:r>
            <a:endParaRPr lang="ru-RU" sz="16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5,2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 рублей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00753" y="3363261"/>
            <a:ext cx="439124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бюджету </a:t>
            </a:r>
            <a:endParaRPr lang="en-US" sz="14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фонда России на выплату ежемесячного пособия в связи с рождением и воспитанием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нка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1,6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 рублей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699529" y="946582"/>
            <a:ext cx="10226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10,2 </a:t>
            </a:r>
            <a:endParaRPr lang="ru-RU" sz="14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млрд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рублей </a:t>
            </a:r>
            <a:endParaRPr lang="ru-RU" sz="1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764246" y="4531993"/>
            <a:ext cx="625194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167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тыс.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детей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получателей единого пособия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673078" y="4866419"/>
            <a:ext cx="39337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на социальные выплаты безработным гражданам в соответствии </a:t>
            </a:r>
            <a:endParaRPr lang="ru-RU" sz="16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Российской Федерации от 19 апреля 1991 года № 1032-I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занятости населения в Российской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162,6 млн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3" y="5025428"/>
            <a:ext cx="1687032" cy="120116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300" y="3340974"/>
            <a:ext cx="1467293" cy="98156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732" y="2620086"/>
            <a:ext cx="2913110" cy="1993601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8417348" y="5123517"/>
            <a:ext cx="362570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родительской платы за присмотр и уход за ребенком в образовательных организациях, реализующих образовательную программу дошкольного образования в Кабардино-Балкарской Республике 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314,5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1357" y="4954896"/>
            <a:ext cx="2504496" cy="1784368"/>
          </a:xfrm>
          <a:prstGeom prst="rect">
            <a:avLst/>
          </a:prstGeom>
        </p:spPr>
      </p:pic>
      <p:sp>
        <p:nvSpPr>
          <p:cNvPr id="31" name="Выноска со стрелкой вверх 30"/>
          <p:cNvSpPr/>
          <p:nvPr/>
        </p:nvSpPr>
        <p:spPr>
          <a:xfrm>
            <a:off x="7038475" y="649705"/>
            <a:ext cx="5017168" cy="2719137"/>
          </a:xfrm>
          <a:prstGeom prst="upArrowCallout">
            <a:avLst>
              <a:gd name="adj1" fmla="val 15576"/>
              <a:gd name="adj2" fmla="val 25000"/>
              <a:gd name="adj3" fmla="val 25000"/>
              <a:gd name="adj4" fmla="val 7283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ежемесячных денежных выплат, льготным категориям граждан, проиндексирован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прогнозируемый уровень инфляции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4,5%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установленный проектом закона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КБР «О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республиканском бюджете Кабардино-Балкарской Республики на 2025 год и плановый период 2026 и 2027 годов».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денежная компенсация расходов на оплату жилищно-коммунальных услуг отдельным категориям граждан запланирована с учетом прогнозируемого Государственным комитетом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КБР по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тарифам и жилищному надзору роста тарифов на коммунальные услуги в среднем на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9%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18817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2497" y="435096"/>
            <a:ext cx="9144000" cy="419358"/>
          </a:xfrm>
        </p:spPr>
        <p:txBody>
          <a:bodyPr>
            <a:noAutofit/>
          </a:bodyPr>
          <a:lstStyle/>
          <a:p>
            <a:r>
              <a:rPr lang="ru-RU" altLang="ru-RU" sz="2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республиканского бюджета КБР на выплату </a:t>
            </a:r>
            <a:br>
              <a:rPr lang="ru-RU" altLang="ru-RU" sz="2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заработной платы в 2025 году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24950321"/>
              </p:ext>
            </p:extLst>
          </p:nvPr>
        </p:nvGraphicFramePr>
        <p:xfrm>
          <a:off x="5600700" y="1648326"/>
          <a:ext cx="6591300" cy="4701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1451135"/>
              </p:ext>
            </p:extLst>
          </p:nvPr>
        </p:nvGraphicFramePr>
        <p:xfrm>
          <a:off x="-195347" y="1199648"/>
          <a:ext cx="6359525" cy="2595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Скругленная прямоугольная выноска 10"/>
          <p:cNvSpPr/>
          <p:nvPr/>
        </p:nvSpPr>
        <p:spPr>
          <a:xfrm flipH="1">
            <a:off x="6409825" y="950495"/>
            <a:ext cx="5381121" cy="822660"/>
          </a:xfrm>
          <a:prstGeom prst="wedgeRoundRectCallout">
            <a:avLst>
              <a:gd name="adj1" fmla="val 61866"/>
              <a:gd name="adj2" fmla="val 42333"/>
              <a:gd name="adj3" fmla="val 16667"/>
            </a:avLst>
          </a:prstGeom>
          <a:solidFill>
            <a:srgbClr val="D4E8E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97053" y="1070810"/>
            <a:ext cx="5233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Относительно начала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прирост фондов составит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3,2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млрд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рублей,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1,2 млрд рублей субвенция на школьно/дошкольное образование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1692400536"/>
              </p:ext>
            </p:extLst>
          </p:nvPr>
        </p:nvGraphicFramePr>
        <p:xfrm>
          <a:off x="-244475" y="3891492"/>
          <a:ext cx="3368675" cy="285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5515469"/>
              </p:ext>
            </p:extLst>
          </p:nvPr>
        </p:nvGraphicFramePr>
        <p:xfrm>
          <a:off x="2622550" y="3853392"/>
          <a:ext cx="3368675" cy="285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val="346201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8432" y="350875"/>
            <a:ext cx="9681093" cy="419358"/>
          </a:xfrm>
        </p:spPr>
        <p:txBody>
          <a:bodyPr>
            <a:noAutofit/>
          </a:bodyPr>
          <a:lstStyle/>
          <a:p>
            <a:r>
              <a:rPr lang="ru-RU" altLang="ru-RU" sz="2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республиканского бюджета КБР на </a:t>
            </a:r>
            <a:r>
              <a:rPr lang="ru-RU" altLang="ru-RU" sz="25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25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082664704"/>
              </p:ext>
            </p:extLst>
          </p:nvPr>
        </p:nvGraphicFramePr>
        <p:xfrm>
          <a:off x="204536" y="830178"/>
          <a:ext cx="11987464" cy="6027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45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001" y="459160"/>
            <a:ext cx="9144000" cy="419358"/>
          </a:xfrm>
        </p:spPr>
        <p:txBody>
          <a:bodyPr>
            <a:noAutofit/>
          </a:bodyPr>
          <a:lstStyle/>
          <a:p>
            <a:r>
              <a:rPr lang="ru-RU" altLang="ru-RU" sz="25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помощь муниципальным образованиям из республиканского бюджета КБР </a:t>
            </a:r>
            <a:endParaRPr lang="ru-RU" altLang="ru-RU" sz="25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799505"/>
              </p:ext>
            </p:extLst>
          </p:nvPr>
        </p:nvGraphicFramePr>
        <p:xfrm>
          <a:off x="2207547" y="1022434"/>
          <a:ext cx="9764700" cy="5134019"/>
        </p:xfrm>
        <a:graphic>
          <a:graphicData uri="http://schemas.openxmlformats.org/drawingml/2006/table">
            <a:tbl>
              <a:tblPr firstRow="1" bandRow="1"/>
              <a:tblGrid>
                <a:gridCol w="5685170">
                  <a:extLst>
                    <a:ext uri="{9D8B030D-6E8A-4147-A177-3AD203B41FA5}">
                      <a16:colId xmlns:a16="http://schemas.microsoft.com/office/drawing/2014/main" val="2152888181"/>
                    </a:ext>
                  </a:extLst>
                </a:gridCol>
                <a:gridCol w="1395663">
                  <a:extLst>
                    <a:ext uri="{9D8B030D-6E8A-4147-A177-3AD203B41FA5}">
                      <a16:colId xmlns:a16="http://schemas.microsoft.com/office/drawing/2014/main" val="2592280295"/>
                    </a:ext>
                  </a:extLst>
                </a:gridCol>
                <a:gridCol w="1315742">
                  <a:extLst>
                    <a:ext uri="{9D8B030D-6E8A-4147-A177-3AD203B41FA5}">
                      <a16:colId xmlns:a16="http://schemas.microsoft.com/office/drawing/2014/main" val="2535588428"/>
                    </a:ext>
                  </a:extLst>
                </a:gridCol>
                <a:gridCol w="1368125">
                  <a:extLst>
                    <a:ext uri="{9D8B030D-6E8A-4147-A177-3AD203B41FA5}">
                      <a16:colId xmlns:a16="http://schemas.microsoft.com/office/drawing/2014/main" val="937493015"/>
                    </a:ext>
                  </a:extLst>
                </a:gridCol>
              </a:tblGrid>
              <a:tr h="256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365510"/>
                  </a:ext>
                </a:extLst>
              </a:tr>
              <a:tr h="19920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  <a:br>
                        <a:rPr lang="ru-RU" sz="18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14 769,2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14 339,2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14 301,1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8344073"/>
                  </a:ext>
                </a:extLst>
              </a:tr>
              <a:tr h="199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606,1</a:t>
                      </a: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606,1</a:t>
                      </a: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2780355"/>
                  </a:ext>
                </a:extLst>
              </a:tr>
              <a:tr h="199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2 328,8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2 009,3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1 970,3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892432"/>
                  </a:ext>
                </a:extLst>
              </a:tr>
              <a:tr h="199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11 614,1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11 616,6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11 617,5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780258"/>
                  </a:ext>
                </a:extLst>
              </a:tr>
              <a:tr h="199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8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МБТ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102,7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107,2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107,2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892362"/>
                  </a:ext>
                </a:extLst>
              </a:tr>
              <a:tr h="25671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Дополнительные нормативы отчислений (ст. 6.1, 6.2, 6.3, 6.4 Закона КБР от 07.02.2011 г. № 11-РЗ):</a:t>
                      </a:r>
                      <a:endParaRPr lang="ru-RU" sz="1800" b="1" i="0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2 988,6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2 579,8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2 702,9</a:t>
                      </a:r>
                      <a:endParaRPr lang="ru-RU" sz="18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207988"/>
                  </a:ext>
                </a:extLst>
              </a:tr>
              <a:tr h="256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800" b="0" i="0" u="none" strike="noStrike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УСН</a:t>
                      </a:r>
                      <a:endParaRPr lang="ru-RU" sz="1800" b="0" i="0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272,5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 утверждается ежегодно</a:t>
                      </a: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262701"/>
                  </a:ext>
                </a:extLst>
              </a:tr>
              <a:tr h="256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НДФЛ (в связи с установлением единых</a:t>
                      </a:r>
                      <a:r>
                        <a:rPr lang="ru-RU" sz="1800" b="0" i="0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нормативов)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2 409,3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2 564,4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2 687,5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933732"/>
                  </a:ext>
                </a:extLst>
              </a:tr>
              <a:tr h="25671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акцизов на ГСМ 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b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292,1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норматив утверждается ежегодно</a:t>
                      </a:r>
                    </a:p>
                  </a:txBody>
                  <a:tcPr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826598"/>
                  </a:ext>
                </a:extLst>
              </a:tr>
              <a:tr h="25671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платы за негативное воздействие на окружающую среду 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b" latinLnBrk="0" hangingPunct="1"/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14,7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15,4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15,4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845758"/>
                  </a:ext>
                </a:extLst>
              </a:tr>
              <a:tr h="256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ru-RU" sz="1800" b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финансовая помощь</a:t>
                      </a:r>
                      <a:r>
                        <a:rPr lang="ru-RU" sz="1800" b="1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 республиканского бюджета с учетом установленных нормативов отчислений в местные бюджета по отдельным видам доходов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685800" rtl="0" eaLnBrk="1" fontAlgn="b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17 757,8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16  919,0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17  004,0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05990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693410" y="681732"/>
            <a:ext cx="11860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(млн рублей)</a:t>
            </a: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188496" y="1354053"/>
            <a:ext cx="1629611" cy="2720641"/>
          </a:xfrm>
          <a:prstGeom prst="wedgeRectCallout">
            <a:avLst>
              <a:gd name="adj1" fmla="val 66864"/>
              <a:gd name="adj2" fmla="val -41903"/>
            </a:avLst>
          </a:prstGeom>
          <a:solidFill>
            <a:srgbClr val="D4E8EA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7003" y="1678784"/>
            <a:ext cx="17426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увеличение объема дотаций на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2025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год </a:t>
            </a:r>
            <a:b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прогнозируемый уровень инфляции 4,5 %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83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4138" y="313711"/>
            <a:ext cx="5527312" cy="1999978"/>
          </a:xfrm>
        </p:spPr>
        <p:txBody>
          <a:bodyPr anchor="t"/>
          <a:lstStyle/>
          <a:p>
            <a:pPr algn="ctr"/>
            <a:r>
              <a:rPr lang="ru-RU" alt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дорожного фонда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448945" y="821808"/>
            <a:ext cx="5157787" cy="5084763"/>
          </a:xfrm>
        </p:spPr>
        <p:txBody>
          <a:bodyPr>
            <a:normAutofit/>
          </a:bodyPr>
          <a:lstStyle/>
          <a:p>
            <a:pPr indent="4500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– 4,7 млрд рублей</a:t>
            </a:r>
          </a:p>
          <a:p>
            <a:pPr indent="4500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– 4,8 млрд рублей</a:t>
            </a:r>
          </a:p>
          <a:p>
            <a:pPr indent="4500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2027 – 5,0 млрд рублей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14729" y="376697"/>
            <a:ext cx="5706291" cy="1851932"/>
          </a:xfrm>
        </p:spPr>
        <p:txBody>
          <a:bodyPr anchor="t">
            <a:normAutofit/>
          </a:bodyPr>
          <a:lstStyle/>
          <a:p>
            <a:pPr algn="ctr"/>
            <a:r>
              <a:rPr lang="ru-RU" alt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объекты капитальных вложений 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35258" y="1147874"/>
            <a:ext cx="5183188" cy="5500576"/>
          </a:xfrm>
        </p:spPr>
        <p:txBody>
          <a:bodyPr>
            <a:normAutofit/>
          </a:bodyPr>
          <a:lstStyle/>
          <a:p>
            <a:pPr indent="-45000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– 315,8 млн рублей</a:t>
            </a:r>
          </a:p>
          <a:p>
            <a:pPr indent="-450000"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– 2 712,3 млн рублей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899263554"/>
              </p:ext>
            </p:extLst>
          </p:nvPr>
        </p:nvGraphicFramePr>
        <p:xfrm>
          <a:off x="0" y="1151639"/>
          <a:ext cx="6335831" cy="499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1256614104"/>
              </p:ext>
            </p:extLst>
          </p:nvPr>
        </p:nvGraphicFramePr>
        <p:xfrm>
          <a:off x="6731297" y="2286001"/>
          <a:ext cx="4656174" cy="1181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5968666" y="4199069"/>
            <a:ext cx="57531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поправок ко 2 чтению проекта Федерального закона </a:t>
            </a:r>
            <a: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федеральном бюджете на 2025 год и на плановый период </a:t>
            </a:r>
            <a: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4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2027 годов»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366085" y="5086397"/>
            <a:ext cx="67056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объектов коммунальной инфраструктуры </a:t>
            </a: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1 235,2 млн рублей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очистных сооружений в г. Тырныауз </a:t>
            </a:r>
            <a:r>
              <a:rPr lang="ru-RU" sz="1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342,9 млн </a:t>
            </a: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и реконструкция 3 детских садов </a:t>
            </a: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234,4 млн рублей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строительства 5 общеобразовательных школ </a:t>
            </a:r>
            <a:r>
              <a:rPr lang="ru-RU" sz="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176,5 млн рублей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38" y="4555106"/>
            <a:ext cx="695325" cy="54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21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</a:spPr>
      <a:bodyPr rtlCol="0" anchor="ctr"/>
      <a:lstStyle>
        <a:defPPr algn="ctr">
          <a:defRPr>
            <a:blipFill>
              <a:blip xmlns:r="http://schemas.openxmlformats.org/officeDocument/2006/relationships" r:embed="rId2"/>
              <a:tile tx="0" ty="0" sx="100000" sy="100000" flip="none" algn="tl"/>
            </a:blip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20436</TotalTime>
  <Words>1279</Words>
  <Application>Microsoft Office PowerPoint</Application>
  <PresentationFormat>Широкоэкранный</PresentationFormat>
  <Paragraphs>232</Paragraphs>
  <Slides>13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等线</vt:lpstr>
      <vt:lpstr>Source Sans Pro Semibold</vt:lpstr>
      <vt:lpstr>Times New Roman</vt:lpstr>
      <vt:lpstr>Wingdings</vt:lpstr>
      <vt:lpstr>Тема Office</vt:lpstr>
      <vt:lpstr>БЮДЖЕТ ДЛЯ ГРАЖДАН</vt:lpstr>
      <vt:lpstr>Принципы формирования республиканского бюджета КБР</vt:lpstr>
      <vt:lpstr>Структура налоговых и неналоговых доходов КБР</vt:lpstr>
      <vt:lpstr>Безвозмездные поступления</vt:lpstr>
      <vt:lpstr>Меры социальной поддержки граждан в 2025 году </vt:lpstr>
      <vt:lpstr>Расходы республиканского бюджета КБР на выплату  заработной платы в 2025 году </vt:lpstr>
      <vt:lpstr>Структура расходов республиканского бюджета КБР на 2025 год </vt:lpstr>
      <vt:lpstr>Финансовая помощь муниципальным образованиям из республиканского бюджета КБР </vt:lpstr>
      <vt:lpstr>Презентация PowerPoint</vt:lpstr>
      <vt:lpstr>Расходы на реализацию национальных проектов</vt:lpstr>
      <vt:lpstr>Государственный долг КБР</vt:lpstr>
      <vt:lpstr>С учетом поправок ко 2 чтению проекта Федерального закона «О федеральном бюджете на 2025 год и на плановый период 2026 и 2027 годов» </vt:lpstr>
      <vt:lpstr>ПУБЛИЧНЫЕ СЛУШАНИЯ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ПУБЛИЧНЫЕ СЛУШАНИЯ</dc:title>
  <dc:creator>МБУ Казакова Фатима 124</dc:creator>
  <cp:lastModifiedBy>МБУ Казакова Фатима 124</cp:lastModifiedBy>
  <cp:revision>293</cp:revision>
  <cp:lastPrinted>2024-11-19T14:45:09Z</cp:lastPrinted>
  <dcterms:created xsi:type="dcterms:W3CDTF">2023-11-14T12:38:24Z</dcterms:created>
  <dcterms:modified xsi:type="dcterms:W3CDTF">2024-11-22T11:34:19Z</dcterms:modified>
</cp:coreProperties>
</file>